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58" r:id="rId5"/>
    <p:sldId id="266" r:id="rId6"/>
    <p:sldId id="261" r:id="rId7"/>
    <p:sldId id="275" r:id="rId8"/>
    <p:sldId id="270" r:id="rId9"/>
    <p:sldId id="271" r:id="rId10"/>
    <p:sldId id="259" r:id="rId11"/>
    <p:sldId id="264" r:id="rId12"/>
    <p:sldId id="262" r:id="rId13"/>
    <p:sldId id="272" r:id="rId14"/>
    <p:sldId id="265" r:id="rId15"/>
    <p:sldId id="273" r:id="rId16"/>
  </p:sldIdLst>
  <p:sldSz cx="18288000" cy="10287000"/>
  <p:notesSz cx="6858000" cy="9144000"/>
  <p:embeddedFontLst>
    <p:embeddedFont>
      <p:font typeface="학교안심 알림장 TTF B" panose="020B0600000101010101" charset="-127"/>
      <p:bold r:id="rId18"/>
    </p:embeddedFont>
    <p:embeddedFont>
      <p:font typeface="학교안심 알림장 TTF R" panose="020B0600000101010101" charset="-127"/>
      <p:regular r:id="rId19"/>
    </p:embeddedFont>
    <p:embeddedFont>
      <p:font typeface="Aileron Bold" panose="020B0600000101010101" charset="0"/>
      <p:regular r:id="rId20"/>
    </p:embeddedFont>
    <p:embeddedFont>
      <p:font typeface="Aileron Heavy" panose="020B0600000101010101" charset="0"/>
      <p:regular r:id="rId21"/>
    </p:embeddedFont>
    <p:embeddedFont>
      <p:font typeface="Bitcount Grid Double Roman Semi" panose="00000009000000020000" pitchFamily="50" charset="0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Noto Sans KR Black" panose="020B0200000000000000" pitchFamily="50" charset="-127"/>
      <p:bold r:id="rId27"/>
    </p:embeddedFont>
    <p:embeddedFont>
      <p:font typeface="Work Sans" pitchFamily="2" charset="0"/>
      <p:regular r:id="rId28"/>
      <p:bold r:id="rId29"/>
      <p:italic r:id="rId30"/>
      <p:boldItalic r:id="rId31"/>
    </p:embeddedFont>
    <p:embeddedFont>
      <p:font typeface="Work Sans Bold" charset="0"/>
      <p:regular r:id="rId32"/>
      <p:bold r:id="rId33"/>
    </p:embeddedFont>
    <p:embeddedFont>
      <p:font typeface="맑은 고딕" panose="020B0503020000020004" pitchFamily="50" charset="-127"/>
      <p:regular r:id="rId34"/>
      <p:bold r:id="rId35"/>
    </p:embeddedFont>
    <p:embeddedFont>
      <p:font typeface="페이퍼로지 6 SemiBold" pitchFamily="2" charset="-127"/>
      <p:bold r:id="rId36"/>
    </p:embeddedFont>
    <p:embeddedFont>
      <p:font typeface="페이퍼로지 7 Bold" pitchFamily="2" charset="-127"/>
      <p:bold r:id="rId37"/>
    </p:embeddedFont>
    <p:embeddedFont>
      <p:font typeface="프리젠테이션 6 SemiBold" pitchFamily="2" charset="-127"/>
      <p:bold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E2DE"/>
    <a:srgbClr val="1351AA"/>
    <a:srgbClr val="65A3FF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6353" autoAdjust="0"/>
  </p:normalViewPr>
  <p:slideViewPr>
    <p:cSldViewPr>
      <p:cViewPr varScale="1">
        <p:scale>
          <a:sx n="75" d="100"/>
          <a:sy n="75" d="100"/>
        </p:scale>
        <p:origin x="4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presProps" Target="pres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231FE3-586A-4F1F-BAF5-67C4E8B6FDB6}" type="datetimeFigureOut">
              <a:rPr lang="ko-KR" altLang="en-US" smtClean="0"/>
              <a:t>2025-12-01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7B9F98-6336-4EFE-9E9D-DD9C0BAEA4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446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소개에서는 팀원 및 역할</a:t>
            </a:r>
            <a:r>
              <a:rPr lang="en-US" altLang="ko-KR" dirty="0"/>
              <a:t>, </a:t>
            </a:r>
            <a:r>
              <a:rPr lang="ko-KR" altLang="en-US" dirty="0"/>
              <a:t>프로젝트 개요</a:t>
            </a:r>
            <a:endParaRPr lang="en-US" altLang="ko-KR" dirty="0"/>
          </a:p>
          <a:p>
            <a:r>
              <a:rPr lang="ko-KR" altLang="en-US" dirty="0"/>
              <a:t>주제 선정 및 목표에서는 선정 배경 및 문제정의</a:t>
            </a:r>
            <a:r>
              <a:rPr lang="en-US" altLang="ko-KR" dirty="0"/>
              <a:t>, </a:t>
            </a:r>
            <a:r>
              <a:rPr lang="ko-KR" altLang="en-US" dirty="0"/>
              <a:t>프로젝트 목표 및 주요 기능</a:t>
            </a:r>
            <a:r>
              <a:rPr lang="en-US" altLang="ko-KR" dirty="0"/>
              <a:t>, </a:t>
            </a:r>
            <a:r>
              <a:rPr lang="ko-KR" altLang="en-US" dirty="0"/>
              <a:t>대상 사용자</a:t>
            </a:r>
            <a:endParaRPr lang="en-US" altLang="ko-KR" dirty="0"/>
          </a:p>
          <a:p>
            <a:r>
              <a:rPr lang="ko-KR" altLang="en-US" dirty="0"/>
              <a:t>시스템 설계 및 개발에서는 사용기술 스택 및 개발환경</a:t>
            </a:r>
            <a:r>
              <a:rPr lang="en-US" altLang="ko-KR" dirty="0"/>
              <a:t>, </a:t>
            </a:r>
            <a:r>
              <a:rPr lang="ko-KR" altLang="en-US" dirty="0"/>
              <a:t>시스템 아키텍처 개요</a:t>
            </a:r>
            <a:r>
              <a:rPr lang="en-US" altLang="ko-KR" dirty="0"/>
              <a:t>, </a:t>
            </a:r>
            <a:r>
              <a:rPr lang="ko-KR" altLang="en-US" dirty="0"/>
              <a:t>데이터베이스 설계</a:t>
            </a:r>
            <a:endParaRPr lang="en-US" altLang="ko-KR" dirty="0"/>
          </a:p>
          <a:p>
            <a:r>
              <a:rPr lang="ko-KR" altLang="en-US" dirty="0"/>
              <a:t>주요 기능 구현에서는 기본기능</a:t>
            </a:r>
            <a:r>
              <a:rPr lang="en-US" altLang="ko-KR" dirty="0"/>
              <a:t>, </a:t>
            </a:r>
            <a:r>
              <a:rPr lang="ko-KR" altLang="en-US" dirty="0"/>
              <a:t>핵심기능</a:t>
            </a:r>
            <a:r>
              <a:rPr lang="en-US" altLang="ko-KR" dirty="0"/>
              <a:t>, </a:t>
            </a:r>
            <a:r>
              <a:rPr lang="ko-KR" altLang="en-US" dirty="0"/>
              <a:t>기술적 어려움 및 해결방안</a:t>
            </a:r>
            <a:endParaRPr lang="en-US" altLang="ko-KR" dirty="0"/>
          </a:p>
          <a:p>
            <a:r>
              <a:rPr lang="ko-KR" altLang="en-US" dirty="0"/>
              <a:t>시연에서는 라이브 시연</a:t>
            </a:r>
            <a:r>
              <a:rPr lang="en-US" altLang="ko-KR" dirty="0"/>
              <a:t>, </a:t>
            </a:r>
            <a:r>
              <a:rPr lang="ko-KR" altLang="en-US" dirty="0"/>
              <a:t>결과나 성과</a:t>
            </a:r>
            <a:endParaRPr lang="en-US" altLang="ko-KR" dirty="0"/>
          </a:p>
          <a:p>
            <a:r>
              <a:rPr lang="ko-KR" altLang="en-US" dirty="0"/>
              <a:t>결론 및 향후 계획에서는 요약과 </a:t>
            </a:r>
            <a:r>
              <a:rPr lang="ko-KR" altLang="en-US" dirty="0" err="1"/>
              <a:t>배운점</a:t>
            </a:r>
            <a:r>
              <a:rPr lang="ko-KR" altLang="en-US" dirty="0"/>
              <a:t> 또는 향후 발전 계획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2392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NOTICE</a:t>
            </a: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서비스의 공지사항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(notice_____)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은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ADMIN_ROLE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가진 사용자만 작성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수정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삭제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(CUD)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가 가능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일반 사용자는 오직 조회만 할 수 있음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백엔드에서는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공지사항을 수정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/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삭제하려는 요청이 들어오면 다음 두 가지를 검사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AutoNum type="arabicParenR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작성자 일치 확인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: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요청한 사용자의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username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이 해당 공지사항의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 </a:t>
            </a:r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writer_username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과 일치하는지 확인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FontTx/>
              <a:buAutoNum type="arabicParenR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 확인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: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해당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username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에 연결된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테이블의 </a:t>
            </a:r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role_type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이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ADMIN_ROLE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인지 확인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endParaRPr lang="en-US" altLang="ko-KR" dirty="0"/>
          </a:p>
          <a:p>
            <a:r>
              <a:rPr lang="en-US" altLang="ko-KR" dirty="0"/>
              <a:t>BOARD</a:t>
            </a: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게시판 콘텐츠의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CUD(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작성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수정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삭제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및 파일 업로드 권한은 오직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USER_ROLE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가진 사용자에게만 부여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.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회원가입 완료 사용자만 활동 가능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통해 작성자 본인 여부와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USER_ROLE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권한을 동시에 검증하여 비회원 접근 차단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파일 종속성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(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무결성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):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게시글 파일은 </a:t>
            </a:r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board_table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의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PK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인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id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를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FK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로 참조하여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 설정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게시물이 삭제되면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연결된 모든 파일도 데이터베이스에서 함께 자동으로 삭제되도록 설정함 →삭제된 게시물에 대한 잔여 파일이 남지 않도록 데이터 무결성을 강력하게 유지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board_table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과 </a:t>
            </a:r>
            <a:r>
              <a:rPr lang="en-US" altLang="ko-KR" sz="2000" b="1" dirty="0" err="1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comment_table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또한 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관계이며</a:t>
            </a:r>
            <a:r>
              <a:rPr lang="en-US" altLang="ko-KR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, </a:t>
            </a:r>
            <a:r>
              <a:rPr lang="ko-KR" altLang="en-US" sz="2000" b="1" dirty="0">
                <a:solidFill>
                  <a:srgbClr val="1351AA"/>
                </a:solidFill>
                <a:latin typeface="페이퍼로지 7 Bold" pitchFamily="2" charset="-127"/>
                <a:ea typeface="페이퍼로지 7 Bold" pitchFamily="2" charset="-127"/>
                <a:cs typeface="Work Sans Bold"/>
                <a:sym typeface="Work Sans Bold"/>
              </a:rPr>
              <a:t>게시글 삭제 시 댓글도 함께 삭제되도록 데이터 종속성 명확히 설정</a:t>
            </a:r>
            <a:endParaRPr lang="en-US" altLang="ko-KR" sz="2000" b="1" dirty="0">
              <a:solidFill>
                <a:srgbClr val="1351AA"/>
              </a:solidFill>
              <a:latin typeface="페이퍼로지 7 Bold" pitchFamily="2" charset="-127"/>
              <a:ea typeface="페이퍼로지 7 Bold" pitchFamily="2" charset="-127"/>
              <a:cs typeface="Work Sans Bold"/>
              <a:sym typeface="Work Sans Bold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1393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="1" dirty="0"/>
              <a:t>JWT</a:t>
            </a:r>
          </a:p>
          <a:p>
            <a:pPr marL="228600" indent="-228600">
              <a:buAutoNum type="arabicParenR"/>
            </a:pPr>
            <a:r>
              <a:rPr lang="ko-KR" altLang="en-US" baseline="0" dirty="0"/>
              <a:t>설계 의도</a:t>
            </a:r>
            <a:r>
              <a:rPr lang="en-US" altLang="ko-KR" baseline="0" dirty="0"/>
              <a:t>: </a:t>
            </a:r>
            <a:r>
              <a:rPr lang="en-US" altLang="ko-KR" baseline="0" dirty="0" err="1"/>
              <a:t>jwttoken</a:t>
            </a:r>
            <a:r>
              <a:rPr lang="en-US" altLang="ko-KR" baseline="0" dirty="0"/>
              <a:t> </a:t>
            </a:r>
            <a:r>
              <a:rPr lang="ko-KR" altLang="en-US" baseline="0" dirty="0"/>
              <a:t>테이블의 </a:t>
            </a:r>
            <a:r>
              <a:rPr lang="en-US" altLang="ko-KR" baseline="0" dirty="0"/>
              <a:t>username </a:t>
            </a:r>
            <a:r>
              <a:rPr lang="ko-KR" altLang="en-US" baseline="0" dirty="0" err="1"/>
              <a:t>컬럼에</a:t>
            </a:r>
            <a:r>
              <a:rPr lang="ko-KR" altLang="en-US" baseline="0" dirty="0"/>
              <a:t> </a:t>
            </a:r>
            <a:r>
              <a:rPr lang="en-US" altLang="ko-KR" baseline="0" dirty="0"/>
              <a:t>Unique (UQ) </a:t>
            </a:r>
            <a:r>
              <a:rPr lang="ko-KR" altLang="en-US" baseline="0" dirty="0"/>
              <a:t>제약 조건이 설정되어 있음</a:t>
            </a:r>
            <a:r>
              <a:rPr lang="en-US" altLang="ko-KR" baseline="0" dirty="0"/>
              <a:t>. </a:t>
            </a:r>
            <a:r>
              <a:rPr lang="ko-KR" altLang="en-US" baseline="0" dirty="0"/>
              <a:t>이로써 한 사용자</a:t>
            </a:r>
            <a:r>
              <a:rPr lang="en-US" altLang="ko-KR" baseline="0" dirty="0"/>
              <a:t>(user)</a:t>
            </a:r>
            <a:r>
              <a:rPr lang="ko-KR" altLang="en-US" baseline="0" dirty="0"/>
              <a:t>는 오직 하나의 유효한 </a:t>
            </a:r>
            <a:r>
              <a:rPr lang="en-US" altLang="ko-KR" baseline="0" dirty="0"/>
              <a:t>Refresh Token</a:t>
            </a:r>
            <a:r>
              <a:rPr lang="ko-KR" altLang="en-US" baseline="0" dirty="0"/>
              <a:t>만 가질 수 있도록 </a:t>
            </a:r>
            <a:r>
              <a:rPr lang="en-US" altLang="ko-KR" baseline="0" dirty="0"/>
              <a:t>1:1 </a:t>
            </a:r>
            <a:r>
              <a:rPr lang="ko-KR" altLang="en-US" baseline="0" dirty="0"/>
              <a:t>관계를 강제함</a:t>
            </a:r>
            <a:r>
              <a:rPr lang="en-US" altLang="ko-KR" baseline="0" dirty="0"/>
              <a:t>. </a:t>
            </a:r>
            <a:r>
              <a:rPr lang="ko-KR" altLang="en-US" baseline="0" dirty="0"/>
              <a:t>이는 </a:t>
            </a:r>
            <a:r>
              <a:rPr lang="en-US" altLang="ko-KR" baseline="0" dirty="0"/>
              <a:t>DB </a:t>
            </a:r>
            <a:r>
              <a:rPr lang="ko-KR" altLang="en-US" baseline="0" dirty="0"/>
              <a:t>차원에서 중복 토큰 발행을 막는 중요한 보안 설계</a:t>
            </a:r>
            <a:endParaRPr lang="en-US" altLang="ko-KR" baseline="0" dirty="0"/>
          </a:p>
          <a:p>
            <a:pPr marL="228600" indent="-228600">
              <a:buAutoNum type="arabicParenR"/>
            </a:pPr>
            <a:r>
              <a:rPr lang="en-US" altLang="ko-KR" dirty="0"/>
              <a:t>BE </a:t>
            </a:r>
            <a:r>
              <a:rPr lang="ko-KR" altLang="en-US" dirty="0" err="1"/>
              <a:t>로직</a:t>
            </a:r>
            <a:r>
              <a:rPr lang="en-US" altLang="ko-KR" dirty="0"/>
              <a:t>: </a:t>
            </a:r>
            <a:r>
              <a:rPr lang="ko-KR" altLang="en-US" dirty="0"/>
              <a:t>사용자의 </a:t>
            </a:r>
            <a:r>
              <a:rPr lang="en-US" altLang="ko-KR" dirty="0"/>
              <a:t>Access Token</a:t>
            </a:r>
            <a:r>
              <a:rPr lang="ko-KR" altLang="en-US" dirty="0"/>
              <a:t>이 만료되면</a:t>
            </a:r>
            <a:r>
              <a:rPr lang="en-US" altLang="ko-KR" dirty="0"/>
              <a:t>, </a:t>
            </a:r>
            <a:r>
              <a:rPr lang="ko-KR" altLang="en-US" dirty="0"/>
              <a:t>이 테이블에 저장된 </a:t>
            </a:r>
            <a:r>
              <a:rPr lang="en-US" altLang="ko-KR" dirty="0"/>
              <a:t>Refresh Token</a:t>
            </a:r>
            <a:r>
              <a:rPr lang="ko-KR" altLang="en-US" dirty="0"/>
              <a:t>의 유효성을 검사함</a:t>
            </a:r>
            <a:r>
              <a:rPr lang="en-US" altLang="ko-KR" dirty="0"/>
              <a:t>. </a:t>
            </a:r>
            <a:r>
              <a:rPr lang="ko-KR" altLang="en-US" dirty="0"/>
              <a:t>검사 통과 시</a:t>
            </a:r>
            <a:r>
              <a:rPr lang="en-US" altLang="ko-KR" dirty="0"/>
              <a:t>, DB </a:t>
            </a:r>
            <a:r>
              <a:rPr lang="ko-KR" altLang="en-US" dirty="0"/>
              <a:t>접근 없이 토큰만 갱신하여 사용자의 </a:t>
            </a:r>
            <a:r>
              <a:rPr lang="ko-KR" altLang="en-US" dirty="0" err="1"/>
              <a:t>재로그인</a:t>
            </a:r>
            <a:r>
              <a:rPr lang="ko-KR" altLang="en-US" dirty="0"/>
              <a:t> 없이 세션을 연장하는 핵심 기능을 수행함</a:t>
            </a:r>
            <a:r>
              <a:rPr lang="en-US" altLang="ko-KR" dirty="0"/>
              <a:t>.</a:t>
            </a:r>
          </a:p>
          <a:p>
            <a:pPr marL="228600" indent="-228600">
              <a:buAutoNum type="arabicParenR"/>
            </a:pPr>
            <a:r>
              <a:rPr lang="ko-KR" altLang="en-US" dirty="0"/>
              <a:t>보안 대응</a:t>
            </a:r>
            <a:r>
              <a:rPr lang="en-US" altLang="ko-KR" dirty="0"/>
              <a:t>: </a:t>
            </a:r>
            <a:r>
              <a:rPr lang="ko-KR" altLang="en-US" dirty="0"/>
              <a:t>사용자가 로그아웃을 요청하거나 토큰 탈취가 의심되는 경우</a:t>
            </a:r>
            <a:r>
              <a:rPr lang="en-US" altLang="ko-KR" dirty="0"/>
              <a:t>, </a:t>
            </a:r>
            <a:r>
              <a:rPr lang="ko-KR" altLang="en-US" dirty="0"/>
              <a:t>이 테이블에서 해당 </a:t>
            </a:r>
            <a:r>
              <a:rPr lang="en-US" altLang="ko-KR" dirty="0"/>
              <a:t>Refresh Token </a:t>
            </a:r>
            <a:r>
              <a:rPr lang="ko-KR" altLang="en-US" dirty="0"/>
              <a:t>데이터를 즉시 삭제</a:t>
            </a:r>
            <a:r>
              <a:rPr lang="en-US" altLang="ko-KR" dirty="0"/>
              <a:t>/</a:t>
            </a:r>
            <a:r>
              <a:rPr lang="ko-KR" altLang="en-US" dirty="0"/>
              <a:t>무효화 처리함</a:t>
            </a:r>
            <a:r>
              <a:rPr lang="en-US" altLang="ko-KR" dirty="0"/>
              <a:t>. </a:t>
            </a:r>
            <a:r>
              <a:rPr lang="ko-KR" altLang="en-US" dirty="0"/>
              <a:t>이 테이블이 없으면 토큰 만료 시간까지 강제로 세션을 종료시킬 방법이 없음</a:t>
            </a:r>
            <a:r>
              <a:rPr lang="en-US" altLang="ko-KR" dirty="0"/>
              <a:t>.</a:t>
            </a:r>
          </a:p>
          <a:p>
            <a:pPr marL="228600" indent="-228600">
              <a:buAutoNum type="arabicParenR"/>
            </a:pPr>
            <a:endParaRPr lang="en-US" altLang="ko-KR" dirty="0"/>
          </a:p>
          <a:p>
            <a:pPr marL="0" indent="0">
              <a:buNone/>
            </a:pPr>
            <a:r>
              <a:rPr lang="en-US" altLang="ko-KR" b="1" dirty="0"/>
              <a:t>SIGNATURE</a:t>
            </a:r>
          </a:p>
          <a:p>
            <a:pPr marL="228600" indent="-228600">
              <a:buAutoNum type="arabicParenR"/>
            </a:pP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설계 의도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ko-KR" altLang="en-US" b="0" dirty="0"/>
              <a:t> 이 테이블은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전체의 보안 인프라</a:t>
            </a:r>
            <a:r>
              <a:rPr lang="ko-KR" altLang="en-US" b="0" dirty="0"/>
              <a:t>를 담당함</a:t>
            </a:r>
            <a:r>
              <a:rPr lang="en-US" altLang="ko-KR" b="0" dirty="0"/>
              <a:t>. </a:t>
            </a:r>
            <a:r>
              <a:rPr lang="ko-KR" altLang="en-US" b="0" dirty="0"/>
              <a:t>특정 사용자나 게시물과 연결되는 데이터가 아니므로</a:t>
            </a:r>
            <a:r>
              <a:rPr lang="en-US" altLang="ko-KR" b="0" dirty="0"/>
              <a:t>, user </a:t>
            </a:r>
            <a:r>
              <a:rPr lang="ko-KR" altLang="en-US" b="0" dirty="0"/>
              <a:t>테이블 등과 </a:t>
            </a:r>
            <a:r>
              <a:rPr lang="en-US" altLang="ko-K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FK</a:t>
            </a:r>
            <a:r>
              <a:rPr lang="ko-KR" altLang="en-US" b="0" dirty="0"/>
              <a:t>관계를 맺지 않고 </a:t>
            </a:r>
            <a:r>
              <a:rPr lang="ko-KR" alt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독립적으로 존재</a:t>
            </a:r>
            <a:r>
              <a:rPr lang="ko-KR" altLang="en-US" b="0" dirty="0"/>
              <a:t>함</a:t>
            </a:r>
            <a:endParaRPr lang="en-US" altLang="ko-KR" b="0" dirty="0"/>
          </a:p>
          <a:p>
            <a:pPr marL="228600" indent="-228600">
              <a:buAutoNum type="arabicParenR"/>
            </a:pPr>
            <a:r>
              <a:rPr lang="ko-KR" altLang="en-US" b="0" dirty="0"/>
              <a:t>역할</a:t>
            </a:r>
            <a:r>
              <a:rPr lang="en-US" altLang="ko-KR" b="0" dirty="0"/>
              <a:t>: </a:t>
            </a:r>
            <a:r>
              <a:rPr lang="en-US" altLang="ko-KR" b="0" dirty="0" err="1"/>
              <a:t>signKey</a:t>
            </a:r>
            <a:r>
              <a:rPr lang="en-US" altLang="ko-KR" b="0" dirty="0"/>
              <a:t> </a:t>
            </a:r>
            <a:r>
              <a:rPr lang="ko-KR" altLang="en-US" b="0" dirty="0" err="1"/>
              <a:t>컬럼에는</a:t>
            </a:r>
            <a:r>
              <a:rPr lang="ko-KR" altLang="en-US" b="0" dirty="0"/>
              <a:t> </a:t>
            </a:r>
            <a:r>
              <a:rPr lang="en-US" altLang="ko-KR" b="0" dirty="0"/>
              <a:t>JWT</a:t>
            </a:r>
            <a:r>
              <a:rPr lang="ko-KR" altLang="en-US" b="0" dirty="0"/>
              <a:t>의 세 번째 부분인 서명을 생성하거나 검증하는 데 사용되는 시스템 공통의 비밀 키가 </a:t>
            </a:r>
            <a:r>
              <a:rPr lang="en-US" altLang="ko-KR" b="0" dirty="0"/>
              <a:t>BLOB </a:t>
            </a:r>
            <a:r>
              <a:rPr lang="ko-KR" altLang="en-US" b="0" dirty="0"/>
              <a:t>타입으로 안전하게 저장</a:t>
            </a:r>
            <a:endParaRPr lang="en-US" altLang="ko-KR" b="0" dirty="0"/>
          </a:p>
          <a:p>
            <a:pPr marL="228600" indent="-228600">
              <a:buAutoNum type="arabicParenR"/>
            </a:pPr>
            <a:r>
              <a:rPr lang="ko-KR" altLang="en-US" b="0" dirty="0"/>
              <a:t>보안 기여</a:t>
            </a:r>
            <a:r>
              <a:rPr lang="en-US" altLang="ko-KR" b="0" dirty="0"/>
              <a:t>: </a:t>
            </a:r>
            <a:r>
              <a:rPr lang="ko-KR" altLang="en-US" b="0" dirty="0"/>
              <a:t>이 비밀 키가 없으면 서버는 자신이 발행한 토큰의 유효성을 검증할 수 없음</a:t>
            </a:r>
            <a:r>
              <a:rPr lang="en-US" altLang="ko-KR" b="0" dirty="0"/>
              <a:t>. </a:t>
            </a:r>
            <a:r>
              <a:rPr lang="ko-KR" altLang="en-US" b="0" dirty="0"/>
              <a:t>이 키를 통해 </a:t>
            </a:r>
            <a:r>
              <a:rPr lang="en-US" altLang="ko-KR" b="0" dirty="0"/>
              <a:t>JWT</a:t>
            </a:r>
            <a:r>
              <a:rPr lang="ko-KR" altLang="en-US" b="0" dirty="0"/>
              <a:t>의 </a:t>
            </a:r>
            <a:r>
              <a:rPr lang="ko-KR" altLang="en-US" b="0" dirty="0" err="1"/>
              <a:t>위변조</a:t>
            </a:r>
            <a:r>
              <a:rPr lang="ko-KR" altLang="en-US" b="0" dirty="0"/>
              <a:t> 여부를 판단하며</a:t>
            </a:r>
            <a:r>
              <a:rPr lang="en-US" altLang="ko-KR" b="0" dirty="0"/>
              <a:t>, </a:t>
            </a:r>
            <a:r>
              <a:rPr lang="ko-KR" altLang="en-US" b="0" dirty="0"/>
              <a:t>이는 사용자 인증 과정의 데이터 </a:t>
            </a:r>
            <a:r>
              <a:rPr lang="ko-KR" altLang="en-US" b="0" dirty="0" err="1"/>
              <a:t>무결성을</a:t>
            </a:r>
            <a:r>
              <a:rPr lang="ko-KR" altLang="en-US" b="0" dirty="0"/>
              <a:t> 보장하는 근본적인 장치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7B9F98-6336-4EFE-9E9D-DD9C0BAEA41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96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06993" y="220624"/>
            <a:ext cx="13694614" cy="3740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28"/>
              </a:lnSpc>
            </a:pP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90821" y="3014132"/>
            <a:ext cx="15482742" cy="3590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8028"/>
              </a:lnSpc>
              <a:spcBef>
                <a:spcPct val="0"/>
              </a:spcBef>
            </a:pPr>
            <a:r>
              <a:rPr lang="en-US" sz="28028" b="1" u="none" strike="noStrike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Job-A-</a:t>
            </a:r>
            <a:r>
              <a:rPr lang="en-US" sz="28028" b="1" u="none" strike="noStrike" spc="-1541" dirty="0" err="1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Yo</a:t>
            </a:r>
            <a:endParaRPr lang="en-US" sz="28028" b="1" u="none" strike="noStrike" spc="-1541" dirty="0">
              <a:solidFill>
                <a:srgbClr val="1351AA"/>
              </a:solidFill>
              <a:latin typeface="Aileron Heavy"/>
              <a:ea typeface="Aileron Heavy"/>
              <a:cs typeface="Aileron Heavy"/>
              <a:sym typeface="Aileron Heavy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F5C3486-ADC3-4A5A-A580-AA8CEA7907EA}"/>
              </a:ext>
            </a:extLst>
          </p:cNvPr>
          <p:cNvGrpSpPr/>
          <p:nvPr/>
        </p:nvGrpSpPr>
        <p:grpSpPr>
          <a:xfrm>
            <a:off x="13299674" y="8367462"/>
            <a:ext cx="3599868" cy="721255"/>
            <a:chOff x="12559776" y="9065895"/>
            <a:chExt cx="3599868" cy="721255"/>
          </a:xfrm>
        </p:grpSpPr>
        <p:sp>
          <p:nvSpPr>
            <p:cNvPr id="8" name="TextBox 8"/>
            <p:cNvSpPr txBox="1"/>
            <p:nvPr/>
          </p:nvSpPr>
          <p:spPr>
            <a:xfrm>
              <a:off x="12559776" y="9065895"/>
              <a:ext cx="2851388" cy="3077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400"/>
                </a:lnSpc>
                <a:spcBef>
                  <a:spcPct val="0"/>
                </a:spcBef>
              </a:pPr>
              <a:r>
                <a:rPr lang="en-US" sz="2400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PRESENTED BY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2559776" y="9469755"/>
              <a:ext cx="3599868" cy="3173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430"/>
                </a:lnSpc>
                <a:spcBef>
                  <a:spcPct val="0"/>
                </a:spcBef>
              </a:pPr>
              <a:r>
                <a:rPr lang="ko-KR" altLang="en-US" sz="2700" b="1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이수현</a:t>
              </a:r>
              <a:r>
                <a:rPr lang="en-US" altLang="ko-KR" sz="2700" b="1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 </a:t>
              </a:r>
              <a:r>
                <a:rPr lang="ko-KR" altLang="en-US" sz="2700" b="1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이인호</a:t>
              </a:r>
              <a:r>
                <a:rPr lang="en-US" altLang="ko-KR" sz="2700" b="1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 </a:t>
              </a:r>
              <a:r>
                <a:rPr lang="ko-KR" altLang="en-US" sz="2700" b="1" dirty="0" err="1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임새롬</a:t>
              </a:r>
              <a:endParaRPr lang="en-US" sz="2700" b="1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6230600" y="796585"/>
            <a:ext cx="1273538" cy="35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289549" y="7442054"/>
            <a:ext cx="4588847" cy="4488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</a:pPr>
            <a:r>
              <a:rPr lang="en-US" altLang="ko-KR" sz="36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2025 BIGDATA UI</a:t>
            </a:r>
            <a:endParaRPr lang="en-US" sz="3600" dirty="0">
              <a:solidFill>
                <a:srgbClr val="1351AA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grpSp>
        <p:nvGrpSpPr>
          <p:cNvPr id="8" name="Group 8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08</a:t>
            </a:r>
          </a:p>
        </p:txBody>
      </p:sp>
      <p:sp>
        <p:nvSpPr>
          <p:cNvPr id="17" name="TextBox 11">
            <a:extLst>
              <a:ext uri="{FF2B5EF4-FFF2-40B4-BE49-F238E27FC236}">
                <a16:creationId xmlns:a16="http://schemas.microsoft.com/office/drawing/2014/main" id="{582F76E2-CC41-4460-A0C5-07F03CE83A3B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Data Analysis Process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230717A-E2B4-456A-9BBB-DAD3577E1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915563"/>
            <a:ext cx="9436487" cy="5101601"/>
          </a:xfrm>
          <a:prstGeom prst="rect">
            <a:avLst/>
          </a:prstGeom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DA18F1D0-9E32-4252-8BD2-C7A61758873B}"/>
              </a:ext>
            </a:extLst>
          </p:cNvPr>
          <p:cNvGrpSpPr/>
          <p:nvPr/>
        </p:nvGrpSpPr>
        <p:grpSpPr>
          <a:xfrm>
            <a:off x="1981200" y="8307306"/>
            <a:ext cx="6622306" cy="1293869"/>
            <a:chOff x="1295400" y="9640065"/>
            <a:chExt cx="6622306" cy="1293869"/>
          </a:xfrm>
        </p:grpSpPr>
        <p:grpSp>
          <p:nvGrpSpPr>
            <p:cNvPr id="14" name="Group 4">
              <a:extLst>
                <a:ext uri="{FF2B5EF4-FFF2-40B4-BE49-F238E27FC236}">
                  <a16:creationId xmlns:a16="http://schemas.microsoft.com/office/drawing/2014/main" id="{E488B322-5B27-41C1-804C-57F4AEBA4447}"/>
                </a:ext>
              </a:extLst>
            </p:cNvPr>
            <p:cNvGrpSpPr/>
            <p:nvPr/>
          </p:nvGrpSpPr>
          <p:grpSpPr>
            <a:xfrm>
              <a:off x="1295400" y="9640065"/>
              <a:ext cx="6622306" cy="1293869"/>
              <a:chOff x="0" y="0"/>
              <a:chExt cx="1493969" cy="340772"/>
            </a:xfrm>
          </p:grpSpPr>
          <p:sp>
            <p:nvSpPr>
              <p:cNvPr id="18" name="Freeform 5">
                <a:extLst>
                  <a:ext uri="{FF2B5EF4-FFF2-40B4-BE49-F238E27FC236}">
                    <a16:creationId xmlns:a16="http://schemas.microsoft.com/office/drawing/2014/main" id="{9E02F939-B6DE-4944-AAE5-49F03777049C}"/>
                  </a:ext>
                </a:extLst>
              </p:cNvPr>
              <p:cNvSpPr/>
              <p:nvPr/>
            </p:nvSpPr>
            <p:spPr>
              <a:xfrm>
                <a:off x="0" y="0"/>
                <a:ext cx="1493969" cy="340772"/>
              </a:xfrm>
              <a:custGeom>
                <a:avLst/>
                <a:gdLst/>
                <a:ahLst/>
                <a:cxnLst/>
                <a:rect l="l" t="t" r="r" b="b"/>
                <a:pathLst>
                  <a:path w="1493969" h="340772">
                    <a:moveTo>
                      <a:pt x="69607" y="0"/>
                    </a:moveTo>
                    <a:lnTo>
                      <a:pt x="1424362" y="0"/>
                    </a:lnTo>
                    <a:cubicBezTo>
                      <a:pt x="1442823" y="0"/>
                      <a:pt x="1460528" y="7334"/>
                      <a:pt x="1473581" y="20387"/>
                    </a:cubicBezTo>
                    <a:cubicBezTo>
                      <a:pt x="1486635" y="33441"/>
                      <a:pt x="1493969" y="51146"/>
                      <a:pt x="1493969" y="69607"/>
                    </a:cubicBezTo>
                    <a:lnTo>
                      <a:pt x="1493969" y="271165"/>
                    </a:lnTo>
                    <a:cubicBezTo>
                      <a:pt x="1493969" y="289626"/>
                      <a:pt x="1486635" y="307331"/>
                      <a:pt x="1473581" y="320385"/>
                    </a:cubicBezTo>
                    <a:cubicBezTo>
                      <a:pt x="1460528" y="333439"/>
                      <a:pt x="1442823" y="340772"/>
                      <a:pt x="1424362" y="340772"/>
                    </a:cubicBezTo>
                    <a:lnTo>
                      <a:pt x="69607" y="340772"/>
                    </a:lnTo>
                    <a:cubicBezTo>
                      <a:pt x="51146" y="340772"/>
                      <a:pt x="33441" y="333439"/>
                      <a:pt x="20387" y="320385"/>
                    </a:cubicBezTo>
                    <a:cubicBezTo>
                      <a:pt x="7334" y="307331"/>
                      <a:pt x="0" y="289626"/>
                      <a:pt x="0" y="271165"/>
                    </a:cubicBezTo>
                    <a:lnTo>
                      <a:pt x="0" y="69607"/>
                    </a:lnTo>
                    <a:cubicBezTo>
                      <a:pt x="0" y="51146"/>
                      <a:pt x="7334" y="33441"/>
                      <a:pt x="20387" y="20387"/>
                    </a:cubicBezTo>
                    <a:cubicBezTo>
                      <a:pt x="33441" y="7334"/>
                      <a:pt x="51146" y="0"/>
                      <a:pt x="6960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1351AA"/>
                </a:solidFill>
                <a:prstDash val="solid"/>
                <a:round/>
              </a:ln>
            </p:spPr>
          </p:sp>
          <p:sp>
            <p:nvSpPr>
              <p:cNvPr id="19" name="TextBox 6">
                <a:extLst>
                  <a:ext uri="{FF2B5EF4-FFF2-40B4-BE49-F238E27FC236}">
                    <a16:creationId xmlns:a16="http://schemas.microsoft.com/office/drawing/2014/main" id="{6951D014-87B0-46F0-8EBF-977C4CA2750B}"/>
                  </a:ext>
                </a:extLst>
              </p:cNvPr>
              <p:cNvSpPr txBox="1"/>
              <p:nvPr/>
            </p:nvSpPr>
            <p:spPr>
              <a:xfrm>
                <a:off x="0" y="28575"/>
                <a:ext cx="1493969" cy="31219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00"/>
                  </a:lnSpc>
                </a:pPr>
                <a:endParaRPr>
                  <a:latin typeface="학교안심 알림장 TTF B" panose="02000703000000000000" pitchFamily="2" charset="-127"/>
                  <a:ea typeface="학교안심 알림장 TTF B" panose="02000703000000000000" pitchFamily="2" charset="-127"/>
                </a:endParaRPr>
              </a:p>
            </p:txBody>
          </p:sp>
        </p:grpSp>
        <p:sp>
          <p:nvSpPr>
            <p:cNvPr id="15" name="TextBox 8">
              <a:extLst>
                <a:ext uri="{FF2B5EF4-FFF2-40B4-BE49-F238E27FC236}">
                  <a16:creationId xmlns:a16="http://schemas.microsoft.com/office/drawing/2014/main" id="{A0594356-30EB-4407-AEA7-221648F430B4}"/>
                </a:ext>
              </a:extLst>
            </p:cNvPr>
            <p:cNvSpPr txBox="1"/>
            <p:nvPr/>
          </p:nvSpPr>
          <p:spPr>
            <a:xfrm>
              <a:off x="1694434" y="9911080"/>
              <a:ext cx="6223272" cy="37189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859"/>
                </a:lnSpc>
              </a:pPr>
              <a:r>
                <a:rPr lang="ko-KR" altLang="en-US" sz="2599" b="1" dirty="0">
                  <a:solidFill>
                    <a:srgbClr val="1351AA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 Bold"/>
                  <a:sym typeface="Work Sans Bold"/>
                </a:rPr>
                <a:t>서울시 상권분석 서비스</a:t>
              </a:r>
              <a:endParaRPr lang="en-US" sz="2599" b="1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endParaRPr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1CF9DBF3-CFCF-4C94-AA39-FB0E818BA80E}"/>
                </a:ext>
              </a:extLst>
            </p:cNvPr>
            <p:cNvSpPr txBox="1"/>
            <p:nvPr/>
          </p:nvSpPr>
          <p:spPr>
            <a:xfrm>
              <a:off x="1694434" y="10445496"/>
              <a:ext cx="5925566" cy="307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1" indent="0" algn="l">
                <a:lnSpc>
                  <a:spcPts val="2420"/>
                </a:lnSpc>
              </a:pPr>
              <a:r>
                <a:rPr lang="ko-KR" altLang="en-US" sz="2200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→ 비수도권 지역의 발전을 위해서도 상권분석 필요</a:t>
              </a:r>
              <a:endParaRPr lang="en-US" sz="22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6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10</a:t>
            </a: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C6464847-34D4-4614-AEDA-C387F7125F5D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19594D45-1E6D-4B0D-997F-EC22E1DF48DC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Page Details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id="{8E95FE82-BF91-47DF-9E8F-DA2CD620E65F}"/>
              </a:ext>
            </a:extLst>
          </p:cNvPr>
          <p:cNvSpPr txBox="1"/>
          <p:nvPr/>
        </p:nvSpPr>
        <p:spPr>
          <a:xfrm>
            <a:off x="7391400" y="3314700"/>
            <a:ext cx="7402861" cy="36676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핵심 기능 소개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(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웹사이트 캡처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b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</a:b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색깔 폰트 로고내용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일정은 달력형식으로 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소스트리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히스토리 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? 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우리는 </a:t>
            </a: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못넣을듯</a:t>
            </a:r>
            <a:endParaRPr lang="ko-KR" altLang="en-US" sz="2199" u="none" strike="noStrike" dirty="0">
              <a:solidFill>
                <a:srgbClr val="E3E2DE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프론트는 </a:t>
            </a: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리엑트를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사용했고 </a:t>
            </a: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백엔드는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스프링을 사용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협업은 </a:t>
            </a: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어떤식으로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진행했는지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-(</a:t>
            </a: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소스트리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히스토리같이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)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기술스택확인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해보고 </a:t>
            </a: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비어보이지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않도록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협업할때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</a:t>
            </a: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느낀점을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</a:t>
            </a: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면접관에게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얘기하듯이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작업한 것에 대해 설명을 좀 자세히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? 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하는 것이 </a:t>
            </a:r>
            <a:r>
              <a:rPr lang="ko-KR" altLang="en-US" sz="2199" u="none" strike="noStrike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좋을듯</a:t>
            </a:r>
            <a:endParaRPr lang="ko-KR" altLang="en-US" sz="2199" u="none" strike="noStrike" dirty="0">
              <a:solidFill>
                <a:srgbClr val="E3E2DE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협업 스토리 좀 더 추가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32414" y="2276643"/>
            <a:ext cx="6901789" cy="6164671"/>
            <a:chOff x="0" y="0"/>
            <a:chExt cx="18043892" cy="161167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43892" cy="16116788"/>
            </a:xfrm>
            <a:custGeom>
              <a:avLst/>
              <a:gdLst/>
              <a:ahLst/>
              <a:cxnLst/>
              <a:rect l="l" t="t" r="r" b="b"/>
              <a:pathLst>
                <a:path w="18043892" h="16116788">
                  <a:moveTo>
                    <a:pt x="16548373" y="1773499"/>
                  </a:moveTo>
                  <a:lnTo>
                    <a:pt x="16288376" y="1773499"/>
                  </a:lnTo>
                  <a:lnTo>
                    <a:pt x="16288376" y="1591625"/>
                  </a:lnTo>
                  <a:cubicBezTo>
                    <a:pt x="16288376" y="1169500"/>
                    <a:pt x="16100637" y="764663"/>
                    <a:pt x="15766459" y="466175"/>
                  </a:cubicBezTo>
                  <a:cubicBezTo>
                    <a:pt x="15432280" y="167687"/>
                    <a:pt x="14979036" y="-1"/>
                    <a:pt x="14506437" y="0"/>
                  </a:cubicBezTo>
                  <a:lnTo>
                    <a:pt x="3537455" y="0"/>
                  </a:lnTo>
                  <a:cubicBezTo>
                    <a:pt x="3064855" y="0"/>
                    <a:pt x="2611612" y="167688"/>
                    <a:pt x="2277433" y="466176"/>
                  </a:cubicBezTo>
                  <a:cubicBezTo>
                    <a:pt x="1943255" y="764663"/>
                    <a:pt x="1755515" y="1169500"/>
                    <a:pt x="1755515" y="1591625"/>
                  </a:cubicBezTo>
                  <a:lnTo>
                    <a:pt x="1755515" y="1773499"/>
                  </a:lnTo>
                  <a:lnTo>
                    <a:pt x="1495520" y="1773499"/>
                  </a:lnTo>
                  <a:cubicBezTo>
                    <a:pt x="1098883" y="1773499"/>
                    <a:pt x="718491" y="1914234"/>
                    <a:pt x="438027" y="2164745"/>
                  </a:cubicBezTo>
                  <a:cubicBezTo>
                    <a:pt x="157563" y="2415256"/>
                    <a:pt x="0" y="2755022"/>
                    <a:pt x="0" y="3109297"/>
                  </a:cubicBezTo>
                  <a:lnTo>
                    <a:pt x="0" y="13007491"/>
                  </a:lnTo>
                  <a:cubicBezTo>
                    <a:pt x="0" y="13361766"/>
                    <a:pt x="157563" y="13701533"/>
                    <a:pt x="438027" y="13952043"/>
                  </a:cubicBezTo>
                  <a:cubicBezTo>
                    <a:pt x="718491" y="14202553"/>
                    <a:pt x="1098883" y="14343289"/>
                    <a:pt x="1495520" y="14343287"/>
                  </a:cubicBezTo>
                  <a:lnTo>
                    <a:pt x="1755515" y="14343287"/>
                  </a:lnTo>
                  <a:lnTo>
                    <a:pt x="1755515" y="14525163"/>
                  </a:lnTo>
                  <a:cubicBezTo>
                    <a:pt x="1755516" y="15404193"/>
                    <a:pt x="2553318" y="16116788"/>
                    <a:pt x="3537455" y="16116788"/>
                  </a:cubicBezTo>
                  <a:lnTo>
                    <a:pt x="14506437" y="16116788"/>
                  </a:lnTo>
                  <a:cubicBezTo>
                    <a:pt x="14979036" y="16116788"/>
                    <a:pt x="15432280" y="15949099"/>
                    <a:pt x="15766459" y="15650614"/>
                  </a:cubicBezTo>
                  <a:cubicBezTo>
                    <a:pt x="16100637" y="15352125"/>
                    <a:pt x="16288376" y="14947288"/>
                    <a:pt x="16288376" y="14525163"/>
                  </a:cubicBezTo>
                  <a:lnTo>
                    <a:pt x="16288376" y="14343287"/>
                  </a:lnTo>
                  <a:lnTo>
                    <a:pt x="16548373" y="14343287"/>
                  </a:lnTo>
                  <a:cubicBezTo>
                    <a:pt x="16945009" y="14343287"/>
                    <a:pt x="17325400" y="14202552"/>
                    <a:pt x="17605866" y="13952041"/>
                  </a:cubicBezTo>
                  <a:cubicBezTo>
                    <a:pt x="17886330" y="13701533"/>
                    <a:pt x="18043892" y="13361766"/>
                    <a:pt x="18043892" y="13007491"/>
                  </a:cubicBezTo>
                  <a:lnTo>
                    <a:pt x="18043892" y="3109297"/>
                  </a:lnTo>
                  <a:cubicBezTo>
                    <a:pt x="18043892" y="2755022"/>
                    <a:pt x="17886330" y="2415256"/>
                    <a:pt x="17605866" y="2164745"/>
                  </a:cubicBezTo>
                  <a:cubicBezTo>
                    <a:pt x="17325400" y="1914235"/>
                    <a:pt x="16945009" y="1773499"/>
                    <a:pt x="16548373" y="1773499"/>
                  </a:cubicBezTo>
                  <a:close/>
                </a:path>
              </a:pathLst>
            </a:custGeom>
            <a:blipFill>
              <a:blip r:embed="rId2"/>
              <a:stretch>
                <a:fillRect l="-17031" r="-1703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839942" y="7477125"/>
            <a:ext cx="5672413" cy="1293869"/>
            <a:chOff x="0" y="0"/>
            <a:chExt cx="1493969" cy="34077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93969" cy="340772"/>
            </a:xfrm>
            <a:custGeom>
              <a:avLst/>
              <a:gdLst/>
              <a:ahLst/>
              <a:cxnLst/>
              <a:rect l="l" t="t" r="r" b="b"/>
              <a:pathLst>
                <a:path w="1493969" h="340772">
                  <a:moveTo>
                    <a:pt x="69607" y="0"/>
                  </a:moveTo>
                  <a:lnTo>
                    <a:pt x="1424362" y="0"/>
                  </a:lnTo>
                  <a:cubicBezTo>
                    <a:pt x="1442823" y="0"/>
                    <a:pt x="1460528" y="7334"/>
                    <a:pt x="1473581" y="20387"/>
                  </a:cubicBezTo>
                  <a:cubicBezTo>
                    <a:pt x="1486635" y="33441"/>
                    <a:pt x="1493969" y="51146"/>
                    <a:pt x="1493969" y="69607"/>
                  </a:cubicBezTo>
                  <a:lnTo>
                    <a:pt x="1493969" y="271165"/>
                  </a:lnTo>
                  <a:cubicBezTo>
                    <a:pt x="1493969" y="289626"/>
                    <a:pt x="1486635" y="307331"/>
                    <a:pt x="1473581" y="320385"/>
                  </a:cubicBezTo>
                  <a:cubicBezTo>
                    <a:pt x="1460528" y="333439"/>
                    <a:pt x="1442823" y="340772"/>
                    <a:pt x="1424362" y="340772"/>
                  </a:cubicBezTo>
                  <a:lnTo>
                    <a:pt x="69607" y="340772"/>
                  </a:lnTo>
                  <a:cubicBezTo>
                    <a:pt x="51146" y="340772"/>
                    <a:pt x="33441" y="333439"/>
                    <a:pt x="20387" y="320385"/>
                  </a:cubicBezTo>
                  <a:cubicBezTo>
                    <a:pt x="7334" y="307331"/>
                    <a:pt x="0" y="289626"/>
                    <a:pt x="0" y="271165"/>
                  </a:cubicBezTo>
                  <a:lnTo>
                    <a:pt x="0" y="69607"/>
                  </a:lnTo>
                  <a:cubicBezTo>
                    <a:pt x="0" y="51146"/>
                    <a:pt x="7334" y="33441"/>
                    <a:pt x="20387" y="20387"/>
                  </a:cubicBezTo>
                  <a:cubicBezTo>
                    <a:pt x="33441" y="7334"/>
                    <a:pt x="51146" y="0"/>
                    <a:pt x="696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28575"/>
              <a:ext cx="1493969" cy="312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30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255268" y="7748140"/>
            <a:ext cx="4874346" cy="375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859"/>
              </a:lnSpc>
            </a:pPr>
            <a:r>
              <a:rPr lang="en-US" sz="25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Hanover and Tyke Art Gallery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55268" y="8163797"/>
            <a:ext cx="4283070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420"/>
              </a:lnSpc>
            </a:pPr>
            <a:r>
              <a:rPr lang="en-US" sz="220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123 ANYWHERE ST., ANY CITY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39942" y="5007710"/>
            <a:ext cx="6850128" cy="2009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Hanover and Tyke Building will be the location for this year’s event.</a:t>
            </a:r>
          </a:p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endParaRPr lang="en-US" sz="2199" u="none" strike="noStrike" dirty="0">
              <a:solidFill>
                <a:srgbClr val="1351AA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marL="0" lvl="1" indent="0" algn="just">
              <a:lnSpc>
                <a:spcPts val="2639"/>
              </a:lnSpc>
              <a:spcBef>
                <a:spcPct val="0"/>
              </a:spcBef>
            </a:pPr>
            <a:r>
              <a:rPr lang="en-US" sz="2199" u="none" strike="noStrike" dirty="0">
                <a:solidFill>
                  <a:srgbClr val="1351AA"/>
                </a:solidFill>
                <a:latin typeface="Work Sans"/>
                <a:ea typeface="Work Sans"/>
                <a:cs typeface="Work Sans"/>
                <a:sym typeface="Work Sans"/>
              </a:rPr>
              <a:t>Considering the large capacity and strategic location near the city center, we believe this building is the best venue for our event activities.</a:t>
            </a:r>
          </a:p>
        </p:txBody>
      </p:sp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11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E9DD8711-B95D-4537-9A41-575D5EE1ADE2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Key Implementations &amp; Demo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50F7EE36-33A5-4317-8B01-1C0830204365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Demo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6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12</a:t>
            </a:r>
            <a:endParaRPr lang="en-US" sz="2499" b="1" dirty="0">
              <a:solidFill>
                <a:srgbClr val="E3E2DE"/>
              </a:solidFill>
              <a:latin typeface="Work Sans Bold"/>
              <a:ea typeface="Work Sans Bold"/>
              <a:cs typeface="Work Sans Bold"/>
              <a:sym typeface="Work Sans Bold"/>
            </a:endParaRPr>
          </a:p>
        </p:txBody>
      </p:sp>
      <p:sp>
        <p:nvSpPr>
          <p:cNvPr id="31" name="TextBox 6">
            <a:extLst>
              <a:ext uri="{FF2B5EF4-FFF2-40B4-BE49-F238E27FC236}">
                <a16:creationId xmlns:a16="http://schemas.microsoft.com/office/drawing/2014/main" id="{C6464847-34D4-4614-AEDA-C387F7125F5D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Conclusion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19594D45-1E6D-4B0D-997F-EC22E1DF48DC}"/>
              </a:ext>
            </a:extLst>
          </p:cNvPr>
          <p:cNvSpPr txBox="1"/>
          <p:nvPr/>
        </p:nvSpPr>
        <p:spPr>
          <a:xfrm>
            <a:off x="609599" y="2074444"/>
            <a:ext cx="1034415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Review of Development Challenges &amp; Future Work</a:t>
            </a:r>
          </a:p>
        </p:txBody>
      </p:sp>
      <p:sp>
        <p:nvSpPr>
          <p:cNvPr id="33" name="TextBox 7">
            <a:extLst>
              <a:ext uri="{FF2B5EF4-FFF2-40B4-BE49-F238E27FC236}">
                <a16:creationId xmlns:a16="http://schemas.microsoft.com/office/drawing/2014/main" id="{8E95FE82-BF91-47DF-9E8F-DA2CD620E65F}"/>
              </a:ext>
            </a:extLst>
          </p:cNvPr>
          <p:cNvSpPr txBox="1"/>
          <p:nvPr/>
        </p:nvSpPr>
        <p:spPr>
          <a:xfrm>
            <a:off x="4648200" y="2906208"/>
            <a:ext cx="12276974" cy="2000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개발 초기에 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FE/BE 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분리가 명확하지 않아 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Merge 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충돌이 자주 발생했지만 이를 계기로 역할 분담과 </a:t>
            </a:r>
            <a:r>
              <a:rPr lang="ko-KR" altLang="en-US" sz="2199" dirty="0" err="1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브랜치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 전략의 필요성을 알게 되었고 협업 방식을 더 탄탄하게 다듬는 기회가 되었습니다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.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또 서비스 전체 흐름에 대한 이해가 부족했던 부분도 있었지만 이번 경험을 통해 구조적인 이해의 중요성을 깨닫고 앞으로 더 빠르게 적응할 수 있을 것 같습니다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.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초기에는 필요한 데이터가 충분하지 않아 임시 데이터로 개발을 진행했지만 덕분에 주요 기능의 흐름을 빠르게 검증할 수 있었습니다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. 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이후 실제 데이터를 확보하면 이를 기반으로 기능을 자연스럽게 확장해 나갈 예정입니다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pitchFamily="2" charset="-127"/>
                <a:ea typeface="페이퍼로지 6 SemiBold" pitchFamily="2" charset="-127"/>
                <a:cs typeface="Work Sans"/>
                <a:sym typeface="Work Sans"/>
              </a:rPr>
              <a:t>.</a:t>
            </a:r>
            <a:endParaRPr lang="en-US" altLang="ko-KR" sz="2199" u="none" strike="noStrike" dirty="0">
              <a:solidFill>
                <a:srgbClr val="E3E2DE"/>
              </a:solidFill>
              <a:latin typeface="페이퍼로지 6 SemiBold" pitchFamily="2" charset="-127"/>
              <a:ea typeface="페이퍼로지 6 SemiBold" pitchFamily="2" charset="-127"/>
              <a:cs typeface="Work Sans"/>
              <a:sym typeface="Work Sans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26EEA44A-0221-E02C-2CEC-E686FBCC3662}"/>
              </a:ext>
            </a:extLst>
          </p:cNvPr>
          <p:cNvSpPr txBox="1"/>
          <p:nvPr/>
        </p:nvSpPr>
        <p:spPr>
          <a:xfrm>
            <a:off x="4580376" y="7738362"/>
            <a:ext cx="12200774" cy="20005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웹사이트 작업을 처음 해보니 단순히 기능 구현만 생각했지만 </a:t>
            </a:r>
            <a:r>
              <a:rPr lang="ko-KR" altLang="en-US" sz="2199" dirty="0" err="1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검색창</a:t>
            </a: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 기능</a:t>
            </a:r>
            <a:r>
              <a:rPr lang="en-US" altLang="ko-KR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페이지 </a:t>
            </a:r>
            <a:r>
              <a:rPr lang="ko-KR" altLang="en-US" sz="2199" dirty="0" err="1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네이션</a:t>
            </a: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 등 예상치 못한 기술적 구현 요소가 많다는 것을 </a:t>
            </a:r>
            <a:r>
              <a:rPr lang="ko-KR" altLang="en-US" sz="2199" dirty="0" err="1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깨달았습니다</a:t>
            </a:r>
            <a:r>
              <a:rPr lang="en-US" altLang="ko-KR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. </a:t>
            </a: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다음 프로젝트에서 기획단계부터 차근차근 밟아 </a:t>
            </a:r>
            <a:r>
              <a:rPr lang="ko-KR" altLang="en-US" sz="2199" dirty="0" err="1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비기능</a:t>
            </a: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 요구사항에 대해서 분석하고 기간을 명확하게 </a:t>
            </a:r>
            <a:r>
              <a:rPr lang="ko-KR" altLang="en-US" sz="2199" dirty="0" err="1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할당해야겠다고</a:t>
            </a: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 느꼈습니다</a:t>
            </a:r>
            <a:r>
              <a:rPr lang="en-US" altLang="ko-KR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.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또 일정관리는 했지만 </a:t>
            </a:r>
            <a:r>
              <a:rPr lang="en-US" altLang="ko-KR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API </a:t>
            </a: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명세 변경 사항이나 </a:t>
            </a:r>
            <a:r>
              <a:rPr lang="ko-KR" altLang="en-US" sz="2199" dirty="0" err="1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커밋</a:t>
            </a: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 충돌이 발생했을 때 실시간 소통이 부족했습니다</a:t>
            </a:r>
            <a:r>
              <a:rPr lang="en-US" altLang="ko-KR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. </a:t>
            </a: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그래서 고안한 방식이 커밋할 때마다 진행상황 공유와 리드미를 통한 각자 작업보고를 공유하는 방식으로 협업을 진행하는 것이었습니다</a:t>
            </a:r>
            <a:r>
              <a:rPr lang="en-US" altLang="ko-KR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.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이 경험을 통해 체계적인 기획과 끊임없는 소통으로 전반적인 협업 효율을 높일 수 있는 방법에 대해 배웠습니다</a:t>
            </a:r>
            <a:r>
              <a:rPr lang="en-US" altLang="ko-KR" sz="2199" dirty="0">
                <a:solidFill>
                  <a:srgbClr val="E3E2DE"/>
                </a:solidFill>
                <a:latin typeface="프리젠테이션 6 SemiBold" pitchFamily="2" charset="-127"/>
                <a:ea typeface="프리젠테이션 6 SemiBold" pitchFamily="2" charset="-127"/>
                <a:cs typeface="Work Sans"/>
                <a:sym typeface="Work Sans"/>
              </a:rPr>
              <a:t>.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F43E8C77-879F-AA53-DBD3-D2472A8408A2}"/>
              </a:ext>
            </a:extLst>
          </p:cNvPr>
          <p:cNvSpPr txBox="1"/>
          <p:nvPr/>
        </p:nvSpPr>
        <p:spPr>
          <a:xfrm>
            <a:off x="4648200" y="5380244"/>
            <a:ext cx="12336150" cy="13336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문서 없이 바로 코드 작업을 진행해 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DB </a:t>
            </a:r>
            <a:r>
              <a:rPr lang="ko-KR" altLang="en-US" sz="2199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필드명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불일치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입력값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정의 미비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API URL 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불일치 등이 반복</a:t>
            </a:r>
            <a:endParaRPr lang="en-US" altLang="ko-KR" sz="2199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또 학원 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PC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와 개인 노트북의 개발환경 차이로 인해 설정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·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버전 문제에 많은 시간 소모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Docker 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기반 가상 개발환경을 구성해 환경 표준화 후 프로젝트 진행</a:t>
            </a:r>
          </a:p>
          <a:p>
            <a:pPr algn="just">
              <a:lnSpc>
                <a:spcPts val="2639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기획 단계에서 전체 일정 수립 후 개발 진행</a:t>
            </a:r>
            <a:r>
              <a:rPr lang="en-US" altLang="ko-KR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Jira</a:t>
            </a:r>
            <a:r>
              <a:rPr lang="ko-KR" altLang="en-US" sz="2199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 프로젝트 관리 강화</a:t>
            </a:r>
            <a:endParaRPr lang="en-US" altLang="ko-KR" sz="2199" u="none" strike="noStrike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FD42F43-E688-4552-B794-497EE156BC47}"/>
              </a:ext>
            </a:extLst>
          </p:cNvPr>
          <p:cNvGrpSpPr/>
          <p:nvPr/>
        </p:nvGrpSpPr>
        <p:grpSpPr>
          <a:xfrm>
            <a:off x="1652898" y="2783345"/>
            <a:ext cx="2362200" cy="2251080"/>
            <a:chOff x="1591426" y="2988409"/>
            <a:chExt cx="2362200" cy="2251080"/>
          </a:xfrm>
        </p:grpSpPr>
        <p:grpSp>
          <p:nvGrpSpPr>
            <p:cNvPr id="4" name="Group 15">
              <a:extLst>
                <a:ext uri="{FF2B5EF4-FFF2-40B4-BE49-F238E27FC236}">
                  <a16:creationId xmlns:a16="http://schemas.microsoft.com/office/drawing/2014/main" id="{267018C5-A6D3-BF7B-0777-BE44EAC7CD2D}"/>
                </a:ext>
              </a:extLst>
            </p:cNvPr>
            <p:cNvGrpSpPr/>
            <p:nvPr/>
          </p:nvGrpSpPr>
          <p:grpSpPr>
            <a:xfrm>
              <a:off x="1771387" y="3159047"/>
              <a:ext cx="1981200" cy="1930400"/>
              <a:chOff x="0" y="0"/>
              <a:chExt cx="13638667" cy="13716000"/>
            </a:xfrm>
          </p:grpSpPr>
          <p:sp>
            <p:nvSpPr>
              <p:cNvPr id="5" name="Freeform 16">
                <a:extLst>
                  <a:ext uri="{FF2B5EF4-FFF2-40B4-BE49-F238E27FC236}">
                    <a16:creationId xmlns:a16="http://schemas.microsoft.com/office/drawing/2014/main" id="{A3747182-0CE9-C373-D1A8-48DAAB8F4696}"/>
                  </a:ext>
                </a:extLst>
              </p:cNvPr>
              <p:cNvSpPr/>
              <p:nvPr/>
            </p:nvSpPr>
            <p:spPr>
              <a:xfrm>
                <a:off x="0" y="0"/>
                <a:ext cx="13638667" cy="13716000"/>
              </a:xfrm>
              <a:custGeom>
                <a:avLst/>
                <a:gdLst/>
                <a:ahLst/>
                <a:cxnLst/>
                <a:rect l="l" t="t" r="r" b="b"/>
                <a:pathLst>
                  <a:path w="13638667" h="13716000">
                    <a:moveTo>
                      <a:pt x="6819327" y="0"/>
                    </a:moveTo>
                    <a:lnTo>
                      <a:pt x="6819341" y="0"/>
                    </a:lnTo>
                    <a:cubicBezTo>
                      <a:pt x="10585552" y="1"/>
                      <a:pt x="13638667" y="3070429"/>
                      <a:pt x="13638667" y="6857994"/>
                    </a:cubicBezTo>
                    <a:lnTo>
                      <a:pt x="13638667" y="13716000"/>
                    </a:lnTo>
                    <a:lnTo>
                      <a:pt x="0" y="13716000"/>
                    </a:lnTo>
                    <a:lnTo>
                      <a:pt x="0" y="6857994"/>
                    </a:lnTo>
                    <a:cubicBezTo>
                      <a:pt x="0" y="3070428"/>
                      <a:pt x="3053117" y="0"/>
                      <a:pt x="6819327" y="0"/>
                    </a:cubicBezTo>
                    <a:close/>
                  </a:path>
                </a:pathLst>
              </a:custGeom>
              <a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ko-KR" altLang="en-US" dirty="0"/>
              </a:p>
            </p:txBody>
          </p:sp>
        </p:grpSp>
        <p:sp>
          <p:nvSpPr>
            <p:cNvPr id="8" name="순서도: 지연 7">
              <a:extLst>
                <a:ext uri="{FF2B5EF4-FFF2-40B4-BE49-F238E27FC236}">
                  <a16:creationId xmlns:a16="http://schemas.microsoft.com/office/drawing/2014/main" id="{5517EC7F-8DB5-4175-873A-15407D998564}"/>
                </a:ext>
              </a:extLst>
            </p:cNvPr>
            <p:cNvSpPr/>
            <p:nvPr/>
          </p:nvSpPr>
          <p:spPr>
            <a:xfrm rot="16200000">
              <a:off x="1646986" y="2932849"/>
              <a:ext cx="2251080" cy="2362200"/>
            </a:xfrm>
            <a:prstGeom prst="flowChartDelay">
              <a:avLst/>
            </a:prstGeom>
            <a:noFill/>
            <a:ln>
              <a:solidFill>
                <a:srgbClr val="E3E2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70A435D-4D9F-44EE-93D2-2C7F49A66F34}"/>
              </a:ext>
            </a:extLst>
          </p:cNvPr>
          <p:cNvGrpSpPr/>
          <p:nvPr/>
        </p:nvGrpSpPr>
        <p:grpSpPr>
          <a:xfrm>
            <a:off x="1638103" y="5176900"/>
            <a:ext cx="2362200" cy="2251080"/>
            <a:chOff x="1652897" y="5452208"/>
            <a:chExt cx="2362200" cy="2251080"/>
          </a:xfrm>
        </p:grpSpPr>
        <p:grpSp>
          <p:nvGrpSpPr>
            <p:cNvPr id="2" name="Group 13">
              <a:extLst>
                <a:ext uri="{FF2B5EF4-FFF2-40B4-BE49-F238E27FC236}">
                  <a16:creationId xmlns:a16="http://schemas.microsoft.com/office/drawing/2014/main" id="{8C194D83-16DD-B807-DA31-D1414D8E167B}"/>
                </a:ext>
              </a:extLst>
            </p:cNvPr>
            <p:cNvGrpSpPr/>
            <p:nvPr/>
          </p:nvGrpSpPr>
          <p:grpSpPr>
            <a:xfrm>
              <a:off x="1843397" y="5647623"/>
              <a:ext cx="1981200" cy="1930399"/>
              <a:chOff x="270400" y="-17562"/>
              <a:chExt cx="13638667" cy="13716000"/>
            </a:xfrm>
          </p:grpSpPr>
          <p:sp>
            <p:nvSpPr>
              <p:cNvPr id="3" name="Freeform 14">
                <a:extLst>
                  <a:ext uri="{FF2B5EF4-FFF2-40B4-BE49-F238E27FC236}">
                    <a16:creationId xmlns:a16="http://schemas.microsoft.com/office/drawing/2014/main" id="{B77E1E0A-9F37-F702-E240-DBCF63D73640}"/>
                  </a:ext>
                </a:extLst>
              </p:cNvPr>
              <p:cNvSpPr/>
              <p:nvPr/>
            </p:nvSpPr>
            <p:spPr>
              <a:xfrm>
                <a:off x="270400" y="-17562"/>
                <a:ext cx="13638667" cy="13716000"/>
              </a:xfrm>
              <a:custGeom>
                <a:avLst/>
                <a:gdLst/>
                <a:ahLst/>
                <a:cxnLst/>
                <a:rect l="l" t="t" r="r" b="b"/>
                <a:pathLst>
                  <a:path w="13638667" h="13716000">
                    <a:moveTo>
                      <a:pt x="6819327" y="0"/>
                    </a:moveTo>
                    <a:lnTo>
                      <a:pt x="6819341" y="0"/>
                    </a:lnTo>
                    <a:cubicBezTo>
                      <a:pt x="10585552" y="1"/>
                      <a:pt x="13638667" y="3070429"/>
                      <a:pt x="13638667" y="6857994"/>
                    </a:cubicBezTo>
                    <a:lnTo>
                      <a:pt x="13638667" y="13716000"/>
                    </a:lnTo>
                    <a:lnTo>
                      <a:pt x="0" y="13716000"/>
                    </a:lnTo>
                    <a:lnTo>
                      <a:pt x="0" y="6857994"/>
                    </a:lnTo>
                    <a:cubicBezTo>
                      <a:pt x="0" y="3070428"/>
                      <a:pt x="3053117" y="0"/>
                      <a:pt x="6819327" y="0"/>
                    </a:cubicBezTo>
                    <a:close/>
                  </a:path>
                </a:pathLst>
              </a:custGeom>
              <a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ko-KR" altLang="en-US" dirty="0"/>
              </a:p>
            </p:txBody>
          </p:sp>
        </p:grpSp>
        <p:sp>
          <p:nvSpPr>
            <p:cNvPr id="18" name="순서도: 지연 17">
              <a:extLst>
                <a:ext uri="{FF2B5EF4-FFF2-40B4-BE49-F238E27FC236}">
                  <a16:creationId xmlns:a16="http://schemas.microsoft.com/office/drawing/2014/main" id="{1D79A97E-22D1-45A5-8607-F51139F969D6}"/>
                </a:ext>
              </a:extLst>
            </p:cNvPr>
            <p:cNvSpPr/>
            <p:nvPr/>
          </p:nvSpPr>
          <p:spPr>
            <a:xfrm rot="16200000">
              <a:off x="1708457" y="5396648"/>
              <a:ext cx="2251080" cy="2362200"/>
            </a:xfrm>
            <a:prstGeom prst="flowChartDelay">
              <a:avLst/>
            </a:prstGeom>
            <a:noFill/>
            <a:ln>
              <a:solidFill>
                <a:srgbClr val="E3E2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E8668114-749B-44AF-AC5F-2019E96DEEB5}"/>
              </a:ext>
            </a:extLst>
          </p:cNvPr>
          <p:cNvGrpSpPr/>
          <p:nvPr/>
        </p:nvGrpSpPr>
        <p:grpSpPr>
          <a:xfrm>
            <a:off x="1652898" y="7578022"/>
            <a:ext cx="2362200" cy="2251080"/>
            <a:chOff x="1928305" y="7650160"/>
            <a:chExt cx="2362200" cy="2251080"/>
          </a:xfrm>
        </p:grpSpPr>
        <p:grpSp>
          <p:nvGrpSpPr>
            <p:cNvPr id="13" name="Group 13"/>
            <p:cNvGrpSpPr/>
            <p:nvPr/>
          </p:nvGrpSpPr>
          <p:grpSpPr>
            <a:xfrm>
              <a:off x="2104010" y="7810500"/>
              <a:ext cx="1981200" cy="1930400"/>
              <a:chOff x="0" y="0"/>
              <a:chExt cx="13638667" cy="13716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13638667" cy="13716000"/>
              </a:xfrm>
              <a:custGeom>
                <a:avLst/>
                <a:gdLst/>
                <a:ahLst/>
                <a:cxnLst/>
                <a:rect l="l" t="t" r="r" b="b"/>
                <a:pathLst>
                  <a:path w="13638667" h="13716000">
                    <a:moveTo>
                      <a:pt x="6819327" y="0"/>
                    </a:moveTo>
                    <a:lnTo>
                      <a:pt x="6819341" y="0"/>
                    </a:lnTo>
                    <a:cubicBezTo>
                      <a:pt x="10585552" y="1"/>
                      <a:pt x="13638667" y="3070429"/>
                      <a:pt x="13638667" y="6857994"/>
                    </a:cubicBezTo>
                    <a:lnTo>
                      <a:pt x="13638667" y="13716000"/>
                    </a:lnTo>
                    <a:lnTo>
                      <a:pt x="0" y="13716000"/>
                    </a:lnTo>
                    <a:lnTo>
                      <a:pt x="0" y="6857994"/>
                    </a:lnTo>
                    <a:cubicBezTo>
                      <a:pt x="0" y="3070428"/>
                      <a:pt x="3053117" y="0"/>
                      <a:pt x="6819327" y="0"/>
                    </a:cubicBezTo>
                    <a:close/>
                  </a:path>
                </a:pathLst>
              </a:custGeom>
              <a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a:blipFill>
            </p:spPr>
            <p:txBody>
              <a:bodyPr/>
              <a:lstStyle/>
              <a:p>
                <a:endParaRPr lang="ko-KR" altLang="en-US" dirty="0"/>
              </a:p>
            </p:txBody>
          </p:sp>
        </p:grpSp>
        <p:sp>
          <p:nvSpPr>
            <p:cNvPr id="19" name="순서도: 지연 18">
              <a:extLst>
                <a:ext uri="{FF2B5EF4-FFF2-40B4-BE49-F238E27FC236}">
                  <a16:creationId xmlns:a16="http://schemas.microsoft.com/office/drawing/2014/main" id="{EE5A48EB-62F8-4A41-89E0-8892EB6B0064}"/>
                </a:ext>
              </a:extLst>
            </p:cNvPr>
            <p:cNvSpPr/>
            <p:nvPr/>
          </p:nvSpPr>
          <p:spPr>
            <a:xfrm rot="16200000">
              <a:off x="1983865" y="7594600"/>
              <a:ext cx="2251080" cy="2362200"/>
            </a:xfrm>
            <a:prstGeom prst="flowChartDelay">
              <a:avLst/>
            </a:prstGeom>
            <a:noFill/>
            <a:ln>
              <a:solidFill>
                <a:srgbClr val="E3E2D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93536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6446933" y="-19514"/>
            <a:ext cx="869053" cy="1860582"/>
            <a:chOff x="0" y="0"/>
            <a:chExt cx="228886" cy="4900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8886" cy="490030"/>
            </a:xfrm>
            <a:custGeom>
              <a:avLst/>
              <a:gdLst/>
              <a:ahLst/>
              <a:cxnLst/>
              <a:rect l="l" t="t" r="r" b="b"/>
              <a:pathLst>
                <a:path w="228886" h="490030">
                  <a:moveTo>
                    <a:pt x="114443" y="0"/>
                  </a:moveTo>
                  <a:lnTo>
                    <a:pt x="114443" y="0"/>
                  </a:lnTo>
                  <a:cubicBezTo>
                    <a:pt x="144795" y="0"/>
                    <a:pt x="173904" y="12057"/>
                    <a:pt x="195367" y="33520"/>
                  </a:cubicBezTo>
                  <a:cubicBezTo>
                    <a:pt x="216829" y="54982"/>
                    <a:pt x="228886" y="84091"/>
                    <a:pt x="228886" y="114443"/>
                  </a:cubicBezTo>
                  <a:lnTo>
                    <a:pt x="228886" y="375587"/>
                  </a:lnTo>
                  <a:cubicBezTo>
                    <a:pt x="228886" y="405939"/>
                    <a:pt x="216829" y="435048"/>
                    <a:pt x="195367" y="456510"/>
                  </a:cubicBezTo>
                  <a:cubicBezTo>
                    <a:pt x="173904" y="477972"/>
                    <a:pt x="144795" y="490030"/>
                    <a:pt x="114443" y="490030"/>
                  </a:cubicBezTo>
                  <a:lnTo>
                    <a:pt x="114443" y="490030"/>
                  </a:lnTo>
                  <a:cubicBezTo>
                    <a:pt x="84091" y="490030"/>
                    <a:pt x="54982" y="477972"/>
                    <a:pt x="33520" y="456510"/>
                  </a:cubicBezTo>
                  <a:cubicBezTo>
                    <a:pt x="12057" y="435048"/>
                    <a:pt x="0" y="405939"/>
                    <a:pt x="0" y="375587"/>
                  </a:cubicBezTo>
                  <a:lnTo>
                    <a:pt x="0" y="114443"/>
                  </a:lnTo>
                  <a:cubicBezTo>
                    <a:pt x="0" y="84091"/>
                    <a:pt x="12057" y="54982"/>
                    <a:pt x="33520" y="33520"/>
                  </a:cubicBezTo>
                  <a:cubicBezTo>
                    <a:pt x="54982" y="12057"/>
                    <a:pt x="84091" y="0"/>
                    <a:pt x="11444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228886" cy="4995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244690" y="748851"/>
            <a:ext cx="1273538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00"/>
              </a:lnSpc>
              <a:spcBef>
                <a:spcPct val="0"/>
              </a:spcBef>
            </a:pPr>
            <a:r>
              <a:rPr lang="en-US" sz="3000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2025</a:t>
            </a:r>
          </a:p>
        </p:txBody>
      </p:sp>
      <p:sp>
        <p:nvSpPr>
          <p:cNvPr id="22" name="TextBox 6">
            <a:extLst>
              <a:ext uri="{FF2B5EF4-FFF2-40B4-BE49-F238E27FC236}">
                <a16:creationId xmlns:a16="http://schemas.microsoft.com/office/drawing/2014/main" id="{96342869-0E26-4CD5-9BBA-CB3356ABB3B5}"/>
              </a:ext>
            </a:extLst>
          </p:cNvPr>
          <p:cNvSpPr txBox="1"/>
          <p:nvPr/>
        </p:nvSpPr>
        <p:spPr>
          <a:xfrm>
            <a:off x="476250" y="276225"/>
            <a:ext cx="17335500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Conclusion</a:t>
            </a:r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id="{2E3520C3-EB4E-482D-8BD5-0090C08A76CC}"/>
              </a:ext>
            </a:extLst>
          </p:cNvPr>
          <p:cNvSpPr txBox="1"/>
          <p:nvPr/>
        </p:nvSpPr>
        <p:spPr>
          <a:xfrm>
            <a:off x="5257800" y="2986755"/>
            <a:ext cx="10439399" cy="43134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2803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Q&amp;A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007FB6-C999-9F7F-6738-9BD9B93C2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5">
            <a:extLst>
              <a:ext uri="{FF2B5EF4-FFF2-40B4-BE49-F238E27FC236}">
                <a16:creationId xmlns:a16="http://schemas.microsoft.com/office/drawing/2014/main" id="{59F8500E-C153-1706-5FCB-F70DB0C8232B}"/>
              </a:ext>
            </a:extLst>
          </p:cNvPr>
          <p:cNvSpPr txBox="1"/>
          <p:nvPr/>
        </p:nvSpPr>
        <p:spPr>
          <a:xfrm>
            <a:off x="2057400" y="1978486"/>
            <a:ext cx="13694614" cy="71814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28"/>
              </a:lnSpc>
            </a:pP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THANK</a:t>
            </a:r>
            <a:b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</a:br>
            <a:r>
              <a:rPr lang="en-US" sz="28028" b="1" spc="-1541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YOU </a:t>
            </a:r>
          </a:p>
        </p:txBody>
      </p:sp>
    </p:spTree>
    <p:extLst>
      <p:ext uri="{BB962C8B-B14F-4D97-AF65-F5344CB8AC3E}">
        <p14:creationId xmlns:p14="http://schemas.microsoft.com/office/powerpoint/2010/main" val="1166310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1000" y="4681566"/>
            <a:ext cx="8372906" cy="5770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144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Table</a:t>
            </a:r>
          </a:p>
          <a:p>
            <a:pPr algn="l">
              <a:lnSpc>
                <a:spcPts val="15000"/>
              </a:lnSpc>
            </a:pPr>
            <a:r>
              <a:rPr lang="en-US" sz="144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of Contents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2CAD81-5D62-4B6D-992C-F44FD3C98230}"/>
              </a:ext>
            </a:extLst>
          </p:cNvPr>
          <p:cNvGrpSpPr/>
          <p:nvPr/>
        </p:nvGrpSpPr>
        <p:grpSpPr>
          <a:xfrm>
            <a:off x="6902976" y="830929"/>
            <a:ext cx="5261266" cy="1820729"/>
            <a:chOff x="8077200" y="839025"/>
            <a:chExt cx="5261266" cy="1820729"/>
          </a:xfrm>
        </p:grpSpPr>
        <p:grpSp>
          <p:nvGrpSpPr>
            <p:cNvPr id="3" name="Group 3"/>
            <p:cNvGrpSpPr/>
            <p:nvPr/>
          </p:nvGrpSpPr>
          <p:grpSpPr>
            <a:xfrm>
              <a:off x="8077200" y="839025"/>
              <a:ext cx="5261266" cy="1067513"/>
              <a:chOff x="0" y="0"/>
              <a:chExt cx="7015022" cy="1423351"/>
            </a:xfrm>
          </p:grpSpPr>
          <p:grpSp>
            <p:nvGrpSpPr>
              <p:cNvPr id="4" name="Group 4"/>
              <p:cNvGrpSpPr/>
              <p:nvPr/>
            </p:nvGrpSpPr>
            <p:grpSpPr>
              <a:xfrm>
                <a:off x="0" y="0"/>
                <a:ext cx="7015022" cy="1423351"/>
                <a:chOff x="0" y="0"/>
                <a:chExt cx="1195732" cy="242615"/>
              </a:xfrm>
            </p:grpSpPr>
            <p:sp>
              <p:nvSpPr>
                <p:cNvPr id="5" name="Freeform 5"/>
                <p:cNvSpPr/>
                <p:nvPr/>
              </p:nvSpPr>
              <p:spPr>
                <a:xfrm>
                  <a:off x="0" y="0"/>
                  <a:ext cx="1195732" cy="2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</p:sp>
            <p:sp>
              <p:nvSpPr>
                <p:cNvPr id="6" name="TextBox 6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/>
                </a:p>
              </p:txBody>
            </p:sp>
          </p:grpSp>
          <p:sp>
            <p:nvSpPr>
              <p:cNvPr id="7" name="TextBox 7"/>
              <p:cNvSpPr txBox="1"/>
              <p:nvPr/>
            </p:nvSpPr>
            <p:spPr>
              <a:xfrm>
                <a:off x="786529" y="461801"/>
                <a:ext cx="5475830" cy="655108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INTRODUCTION</a:t>
                </a:r>
              </a:p>
            </p:txBody>
          </p:sp>
        </p:grpSp>
        <p:sp>
          <p:nvSpPr>
            <p:cNvPr id="29" name="TextBox 7">
              <a:extLst>
                <a:ext uri="{FF2B5EF4-FFF2-40B4-BE49-F238E27FC236}">
                  <a16:creationId xmlns:a16="http://schemas.microsoft.com/office/drawing/2014/main" id="{2BCFC919-39A6-480F-A4E6-73CE00963AD8}"/>
                </a:ext>
              </a:extLst>
            </p:cNvPr>
            <p:cNvSpPr txBox="1"/>
            <p:nvPr/>
          </p:nvSpPr>
          <p:spPr>
            <a:xfrm>
              <a:off x="8764621" y="2044201"/>
              <a:ext cx="4106872" cy="615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Team Members / Roles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Motivation</a:t>
              </a:r>
              <a:r>
                <a:rPr lang="ko-KR" alt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 </a:t>
              </a: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for</a:t>
              </a:r>
              <a:r>
                <a:rPr lang="ko-KR" alt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 </a:t>
              </a: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Development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3391B2F-A85B-47FF-99D1-558C58CC26B3}"/>
              </a:ext>
            </a:extLst>
          </p:cNvPr>
          <p:cNvGrpSpPr/>
          <p:nvPr/>
        </p:nvGrpSpPr>
        <p:grpSpPr>
          <a:xfrm>
            <a:off x="9443613" y="2806326"/>
            <a:ext cx="8216983" cy="2490793"/>
            <a:chOff x="7632614" y="2905965"/>
            <a:chExt cx="8216983" cy="2490793"/>
          </a:xfrm>
        </p:grpSpPr>
        <p:grpSp>
          <p:nvGrpSpPr>
            <p:cNvPr id="33" name="Group 33"/>
            <p:cNvGrpSpPr/>
            <p:nvPr/>
          </p:nvGrpSpPr>
          <p:grpSpPr>
            <a:xfrm>
              <a:off x="7632614" y="2905965"/>
              <a:ext cx="8216983" cy="1210714"/>
              <a:chOff x="0" y="-111761"/>
              <a:chExt cx="8978566" cy="1535112"/>
            </a:xfrm>
          </p:grpSpPr>
          <p:grpSp>
            <p:nvGrpSpPr>
              <p:cNvPr id="34" name="Group 34"/>
              <p:cNvGrpSpPr/>
              <p:nvPr/>
            </p:nvGrpSpPr>
            <p:grpSpPr>
              <a:xfrm>
                <a:off x="0" y="-111761"/>
                <a:ext cx="8978566" cy="1535112"/>
                <a:chOff x="0" y="-19050"/>
                <a:chExt cx="1530424" cy="261665"/>
              </a:xfrm>
            </p:grpSpPr>
            <p:sp>
              <p:nvSpPr>
                <p:cNvPr id="35" name="Freeform 35"/>
                <p:cNvSpPr/>
                <p:nvPr/>
              </p:nvSpPr>
              <p:spPr>
                <a:xfrm>
                  <a:off x="59921" y="-4441"/>
                  <a:ext cx="1470503" cy="230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  <p:txBody>
                <a:bodyPr/>
                <a:lstStyle/>
                <a:p>
                  <a:endParaRPr lang="ko-KR" altLang="en-US" dirty="0"/>
                </a:p>
              </p:txBody>
            </p:sp>
            <p:sp>
              <p:nvSpPr>
                <p:cNvPr id="36" name="TextBox 36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 dirty="0"/>
                </a:p>
              </p:txBody>
            </p:sp>
          </p:grpSp>
          <p:sp>
            <p:nvSpPr>
              <p:cNvPr id="37" name="TextBox 37"/>
              <p:cNvSpPr txBox="1"/>
              <p:nvPr/>
            </p:nvSpPr>
            <p:spPr>
              <a:xfrm>
                <a:off x="554889" y="398403"/>
                <a:ext cx="8347744" cy="598453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PROJECT DEFINITION &amp; GOALS</a:t>
                </a:r>
              </a:p>
            </p:txBody>
          </p:sp>
        </p:grpSp>
        <p:sp>
          <p:nvSpPr>
            <p:cNvPr id="30" name="TextBox 7">
              <a:extLst>
                <a:ext uri="{FF2B5EF4-FFF2-40B4-BE49-F238E27FC236}">
                  <a16:creationId xmlns:a16="http://schemas.microsoft.com/office/drawing/2014/main" id="{52154BD1-50A7-44F8-954E-4F5772E83206}"/>
                </a:ext>
              </a:extLst>
            </p:cNvPr>
            <p:cNvSpPr txBox="1"/>
            <p:nvPr/>
          </p:nvSpPr>
          <p:spPr>
            <a:xfrm>
              <a:off x="10370569" y="4165652"/>
              <a:ext cx="3062791" cy="12311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Topic Selection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altLang="ko-KR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ERD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Technology Stack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Development Schedule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3F6F0EA-C1AD-40C4-B0AF-5746221B80BF}"/>
              </a:ext>
            </a:extLst>
          </p:cNvPr>
          <p:cNvGrpSpPr/>
          <p:nvPr/>
        </p:nvGrpSpPr>
        <p:grpSpPr>
          <a:xfrm>
            <a:off x="7062860" y="5477078"/>
            <a:ext cx="7895265" cy="2126289"/>
            <a:chOff x="7954333" y="5590558"/>
            <a:chExt cx="7895265" cy="2126289"/>
          </a:xfrm>
        </p:grpSpPr>
        <p:grpSp>
          <p:nvGrpSpPr>
            <p:cNvPr id="13" name="Group 13"/>
            <p:cNvGrpSpPr/>
            <p:nvPr/>
          </p:nvGrpSpPr>
          <p:grpSpPr>
            <a:xfrm>
              <a:off x="7954333" y="5590558"/>
              <a:ext cx="7895265" cy="1067513"/>
              <a:chOff x="-1" y="1"/>
              <a:chExt cx="4923426" cy="2326213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-1" y="1"/>
                <a:ext cx="4923426" cy="2326213"/>
              </a:xfrm>
              <a:custGeom>
                <a:avLst/>
                <a:gdLst/>
                <a:ahLst/>
                <a:cxnLst/>
                <a:rect l="l" t="t" r="r" b="b"/>
                <a:pathLst>
                  <a:path w="1195732" h="242615">
                    <a:moveTo>
                      <a:pt x="75046" y="0"/>
                    </a:moveTo>
                    <a:lnTo>
                      <a:pt x="1120686" y="0"/>
                    </a:lnTo>
                    <a:cubicBezTo>
                      <a:pt x="1140589" y="0"/>
                      <a:pt x="1159678" y="7907"/>
                      <a:pt x="1173751" y="21981"/>
                    </a:cubicBezTo>
                    <a:cubicBezTo>
                      <a:pt x="1187825" y="36054"/>
                      <a:pt x="1195732" y="55143"/>
                      <a:pt x="1195732" y="75046"/>
                    </a:cubicBezTo>
                    <a:lnTo>
                      <a:pt x="1195732" y="167568"/>
                    </a:lnTo>
                    <a:cubicBezTo>
                      <a:pt x="1195732" y="209015"/>
                      <a:pt x="1162133" y="242615"/>
                      <a:pt x="1120686" y="242615"/>
                    </a:cubicBezTo>
                    <a:lnTo>
                      <a:pt x="75046" y="242615"/>
                    </a:lnTo>
                    <a:cubicBezTo>
                      <a:pt x="33599" y="242615"/>
                      <a:pt x="0" y="209015"/>
                      <a:pt x="0" y="167568"/>
                    </a:cubicBezTo>
                    <a:lnTo>
                      <a:pt x="0" y="75046"/>
                    </a:lnTo>
                    <a:cubicBezTo>
                      <a:pt x="0" y="55143"/>
                      <a:pt x="7907" y="36054"/>
                      <a:pt x="21981" y="21981"/>
                    </a:cubicBezTo>
                    <a:cubicBezTo>
                      <a:pt x="36054" y="7907"/>
                      <a:pt x="55143" y="0"/>
                      <a:pt x="75046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rnd">
                <a:solidFill>
                  <a:srgbClr val="E3E2DE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90783" y="765450"/>
                <a:ext cx="4565377" cy="978067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KEY IMPLEMENTATIONS &amp; </a:t>
                </a:r>
                <a:r>
                  <a:rPr lang="en-US" altLang="ko-KR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DEMO</a:t>
                </a:r>
              </a:p>
            </p:txBody>
          </p:sp>
        </p:grp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9285647A-FD96-4FE8-AE1F-2DA59A63EE43}"/>
                </a:ext>
              </a:extLst>
            </p:cNvPr>
            <p:cNvSpPr txBox="1"/>
            <p:nvPr/>
          </p:nvSpPr>
          <p:spPr>
            <a:xfrm>
              <a:off x="9179966" y="6793517"/>
              <a:ext cx="5455730" cy="923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Data Analysis Process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Page Details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Demo(Website)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0EA0062-FFB1-4E04-896A-E6B48C58D696}"/>
              </a:ext>
            </a:extLst>
          </p:cNvPr>
          <p:cNvGrpSpPr/>
          <p:nvPr/>
        </p:nvGrpSpPr>
        <p:grpSpPr>
          <a:xfrm>
            <a:off x="12164242" y="7814719"/>
            <a:ext cx="5417679" cy="2122911"/>
            <a:chOff x="7933487" y="7885853"/>
            <a:chExt cx="5417679" cy="2122911"/>
          </a:xfrm>
        </p:grpSpPr>
        <p:grpSp>
          <p:nvGrpSpPr>
            <p:cNvPr id="18" name="Group 18"/>
            <p:cNvGrpSpPr/>
            <p:nvPr/>
          </p:nvGrpSpPr>
          <p:grpSpPr>
            <a:xfrm>
              <a:off x="7933487" y="7885853"/>
              <a:ext cx="5417679" cy="1067513"/>
              <a:chOff x="-208551" y="0"/>
              <a:chExt cx="7223573" cy="1423351"/>
            </a:xfrm>
          </p:grpSpPr>
          <p:grpSp>
            <p:nvGrpSpPr>
              <p:cNvPr id="19" name="Group 19"/>
              <p:cNvGrpSpPr/>
              <p:nvPr/>
            </p:nvGrpSpPr>
            <p:grpSpPr>
              <a:xfrm>
                <a:off x="0" y="0"/>
                <a:ext cx="7015022" cy="1423351"/>
                <a:chOff x="0" y="0"/>
                <a:chExt cx="1195732" cy="242615"/>
              </a:xfrm>
            </p:grpSpPr>
            <p:sp>
              <p:nvSpPr>
                <p:cNvPr id="20" name="Freeform 20"/>
                <p:cNvSpPr/>
                <p:nvPr/>
              </p:nvSpPr>
              <p:spPr>
                <a:xfrm>
                  <a:off x="0" y="0"/>
                  <a:ext cx="1195732" cy="242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732" h="242615">
                      <a:moveTo>
                        <a:pt x="75046" y="0"/>
                      </a:moveTo>
                      <a:lnTo>
                        <a:pt x="1120686" y="0"/>
                      </a:lnTo>
                      <a:cubicBezTo>
                        <a:pt x="1140589" y="0"/>
                        <a:pt x="1159678" y="7907"/>
                        <a:pt x="1173751" y="21981"/>
                      </a:cubicBezTo>
                      <a:cubicBezTo>
                        <a:pt x="1187825" y="36054"/>
                        <a:pt x="1195732" y="55143"/>
                        <a:pt x="1195732" y="75046"/>
                      </a:cubicBezTo>
                      <a:lnTo>
                        <a:pt x="1195732" y="167568"/>
                      </a:lnTo>
                      <a:cubicBezTo>
                        <a:pt x="1195732" y="209015"/>
                        <a:pt x="1162133" y="242615"/>
                        <a:pt x="1120686" y="242615"/>
                      </a:cubicBezTo>
                      <a:lnTo>
                        <a:pt x="75046" y="242615"/>
                      </a:lnTo>
                      <a:cubicBezTo>
                        <a:pt x="33599" y="242615"/>
                        <a:pt x="0" y="209015"/>
                        <a:pt x="0" y="167568"/>
                      </a:cubicBezTo>
                      <a:lnTo>
                        <a:pt x="0" y="75046"/>
                      </a:lnTo>
                      <a:cubicBezTo>
                        <a:pt x="0" y="55143"/>
                        <a:pt x="7907" y="36054"/>
                        <a:pt x="21981" y="21981"/>
                      </a:cubicBezTo>
                      <a:cubicBezTo>
                        <a:pt x="36054" y="7907"/>
                        <a:pt x="55143" y="0"/>
                        <a:pt x="75046" y="0"/>
                      </a:cubicBezTo>
                      <a:close/>
                    </a:path>
                  </a:pathLst>
                </a:custGeom>
                <a:solidFill>
                  <a:srgbClr val="000000">
                    <a:alpha val="0"/>
                  </a:srgbClr>
                </a:solidFill>
                <a:ln w="9525" cap="rnd">
                  <a:solidFill>
                    <a:srgbClr val="E3E2DE"/>
                  </a:solidFill>
                  <a:prstDash val="solid"/>
                  <a:round/>
                </a:ln>
              </p:spPr>
            </p:sp>
            <p:sp>
              <p:nvSpPr>
                <p:cNvPr id="21" name="TextBox 21"/>
                <p:cNvSpPr txBox="1"/>
                <p:nvPr/>
              </p:nvSpPr>
              <p:spPr>
                <a:xfrm>
                  <a:off x="0" y="-19050"/>
                  <a:ext cx="1195732" cy="261665"/>
                </a:xfrm>
                <a:prstGeom prst="rect">
                  <a:avLst/>
                </a:prstGeom>
              </p:spPr>
              <p:txBody>
                <a:bodyPr lIns="50800" tIns="50800" rIns="50800" bIns="50800" rtlCol="0" anchor="ctr"/>
                <a:lstStyle/>
                <a:p>
                  <a:pPr algn="ctr">
                    <a:lnSpc>
                      <a:spcPts val="4270"/>
                    </a:lnSpc>
                  </a:pPr>
                  <a:endParaRPr/>
                </a:p>
              </p:txBody>
            </p:sp>
          </p:grpSp>
          <p:sp>
            <p:nvSpPr>
              <p:cNvPr id="22" name="TextBox 22"/>
              <p:cNvSpPr txBox="1"/>
              <p:nvPr/>
            </p:nvSpPr>
            <p:spPr>
              <a:xfrm>
                <a:off x="-208551" y="412447"/>
                <a:ext cx="7015022" cy="598455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 algn="ctr">
                  <a:lnSpc>
                    <a:spcPts val="3500"/>
                  </a:lnSpc>
                </a:pPr>
                <a:r>
                  <a:rPr lang="en-US" sz="3500" b="1" dirty="0">
                    <a:solidFill>
                      <a:srgbClr val="E3E2DE"/>
                    </a:solidFill>
                    <a:latin typeface="Work Sans Bold"/>
                    <a:ea typeface="Work Sans Bold"/>
                    <a:cs typeface="Work Sans Bold"/>
                    <a:sym typeface="Work Sans Bold"/>
                  </a:rPr>
                  <a:t>CONCLUSION</a:t>
                </a:r>
              </a:p>
            </p:txBody>
          </p:sp>
        </p:grpSp>
        <p:sp>
          <p:nvSpPr>
            <p:cNvPr id="32" name="TextBox 7">
              <a:extLst>
                <a:ext uri="{FF2B5EF4-FFF2-40B4-BE49-F238E27FC236}">
                  <a16:creationId xmlns:a16="http://schemas.microsoft.com/office/drawing/2014/main" id="{64650C13-B24D-4ABA-8BD7-39AD9F9F16D1}"/>
                </a:ext>
              </a:extLst>
            </p:cNvPr>
            <p:cNvSpPr txBox="1"/>
            <p:nvPr/>
          </p:nvSpPr>
          <p:spPr>
            <a:xfrm>
              <a:off x="8606686" y="9085434"/>
              <a:ext cx="4549413" cy="9233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Review of Development Challenges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Future Work</a:t>
              </a:r>
              <a:b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</a:br>
              <a:r>
                <a:rPr lang="en-US" sz="2000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Q&amp;A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7235618" y="2863079"/>
            <a:ext cx="3756072" cy="3438501"/>
            <a:chOff x="-89724" y="-2411038"/>
            <a:chExt cx="13716000" cy="13716000"/>
          </a:xfrm>
        </p:grpSpPr>
        <p:sp>
          <p:nvSpPr>
            <p:cNvPr id="5" name="Freeform 5"/>
            <p:cNvSpPr/>
            <p:nvPr/>
          </p:nvSpPr>
          <p:spPr>
            <a:xfrm>
              <a:off x="-89724" y="-2411038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061591" y="2709918"/>
            <a:ext cx="3756072" cy="3536455"/>
            <a:chOff x="0" y="137793"/>
            <a:chExt cx="13716000" cy="13716000"/>
          </a:xfrm>
        </p:grpSpPr>
        <p:sp>
          <p:nvSpPr>
            <p:cNvPr id="7" name="Freeform 7"/>
            <p:cNvSpPr/>
            <p:nvPr/>
          </p:nvSpPr>
          <p:spPr>
            <a:xfrm>
              <a:off x="0" y="137793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875505" y="6433582"/>
            <a:ext cx="3281439" cy="694492"/>
            <a:chOff x="0" y="0"/>
            <a:chExt cx="1920219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039678" y="6433582"/>
            <a:ext cx="3281439" cy="694492"/>
            <a:chOff x="0" y="0"/>
            <a:chExt cx="1920219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543859" y="7296140"/>
            <a:ext cx="3281439" cy="694492"/>
            <a:chOff x="0" y="0"/>
            <a:chExt cx="1920219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920219" cy="406400"/>
            </a:xfrm>
            <a:custGeom>
              <a:avLst/>
              <a:gdLst/>
              <a:ahLst/>
              <a:cxnLst/>
              <a:rect l="l" t="t" r="r" b="b"/>
              <a:pathLst>
                <a:path w="1920219" h="406400">
                  <a:moveTo>
                    <a:pt x="1717019" y="0"/>
                  </a:moveTo>
                  <a:cubicBezTo>
                    <a:pt x="1829243" y="0"/>
                    <a:pt x="1920219" y="90976"/>
                    <a:pt x="1920219" y="203200"/>
                  </a:cubicBezTo>
                  <a:cubicBezTo>
                    <a:pt x="1920219" y="315424"/>
                    <a:pt x="1829243" y="406400"/>
                    <a:pt x="17170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28575"/>
              <a:ext cx="1920219" cy="377825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2300"/>
                </a:lnSpc>
                <a:spcBef>
                  <a:spcPct val="0"/>
                </a:spcBef>
              </a:pPr>
              <a:endParaRPr>
                <a:solidFill>
                  <a:srgbClr val="1351AA"/>
                </a:solidFill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89921818-B163-4335-AD70-C670B2624E9F}"/>
              </a:ext>
            </a:extLst>
          </p:cNvPr>
          <p:cNvGrpSpPr/>
          <p:nvPr/>
        </p:nvGrpSpPr>
        <p:grpSpPr>
          <a:xfrm>
            <a:off x="6934200" y="6843394"/>
            <a:ext cx="5744553" cy="1707467"/>
            <a:chOff x="6700951" y="7578462"/>
            <a:chExt cx="5744553" cy="1707467"/>
          </a:xfrm>
        </p:grpSpPr>
        <p:sp>
          <p:nvSpPr>
            <p:cNvPr id="18" name="TextBox 18"/>
            <p:cNvSpPr txBox="1"/>
            <p:nvPr/>
          </p:nvSpPr>
          <p:spPr>
            <a:xfrm>
              <a:off x="7612218" y="7578462"/>
              <a:ext cx="2725317" cy="3289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490"/>
                </a:lnSpc>
                <a:spcBef>
                  <a:spcPct val="0"/>
                </a:spcBef>
              </a:pPr>
              <a:r>
                <a:rPr lang="en-US" sz="3000" b="1" spc="-93" dirty="0">
                  <a:solidFill>
                    <a:srgbClr val="1351AA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LEE INHO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6700951" y="8619080"/>
              <a:ext cx="5744553" cy="66684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FRONT : 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커뮤니티 페이지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(CRUD)</a:t>
              </a:r>
            </a:p>
            <a:p>
              <a:pPr marL="342900" lvl="1" indent="-342900">
                <a:lnSpc>
                  <a:spcPts val="2639"/>
                </a:lnSpc>
                <a:buFont typeface="페이퍼로지 7 Bold" pitchFamily="2" charset="-127"/>
                <a:buChar char="-"/>
              </a:pP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BACK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: 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커뮤니티</a:t>
              </a:r>
              <a:r>
                <a:rPr lang="en-US" altLang="ko-KR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(CRUD),</a:t>
              </a:r>
              <a:r>
                <a:rPr lang="ko-KR" altLang="en-US" sz="2199" dirty="0">
                  <a:solidFill>
                    <a:srgbClr val="1351AA"/>
                  </a:solidFill>
                  <a:latin typeface="학교안심 알림장 TTF R" panose="02000503000000000000" pitchFamily="2" charset="-127"/>
                  <a:ea typeface="학교안심 알림장 TTF R" panose="02000503000000000000" pitchFamily="2" charset="-127"/>
                  <a:cs typeface="Work Sans"/>
                  <a:sym typeface="Work Sans"/>
                </a:rPr>
                <a:t> 통합</a:t>
              </a:r>
              <a:endPara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875505" y="6657939"/>
            <a:ext cx="3281439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1351AA"/>
                </a:solidFill>
                <a:latin typeface="Aileron Bold"/>
                <a:ea typeface="Aileron Bold"/>
                <a:cs typeface="Aileron Bold"/>
                <a:sym typeface="Aileron Bold"/>
              </a:rPr>
              <a:t>LEE SUHYEON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595800" y="6620791"/>
            <a:ext cx="2725317" cy="328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490"/>
              </a:lnSpc>
              <a:spcBef>
                <a:spcPct val="0"/>
              </a:spcBef>
            </a:pPr>
            <a:r>
              <a:rPr lang="en-US" sz="3000" b="1" spc="-93" dirty="0">
                <a:solidFill>
                  <a:srgbClr val="1351AA"/>
                </a:solidFill>
                <a:latin typeface="Aileron Bold"/>
                <a:ea typeface="Aileron Bold"/>
                <a:cs typeface="Aileron Bold"/>
                <a:sym typeface="Aileron Bold"/>
              </a:rPr>
              <a:t>LIM SAEROM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01903" y="7725220"/>
            <a:ext cx="5744553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FRONT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공지사항 페이지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BACK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공지사항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(CRUD), </a:t>
            </a:r>
            <a:r>
              <a:rPr lang="ko-KR" altLang="en-US" sz="2199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메인페이지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차트 구현</a:t>
            </a:r>
            <a:endParaRPr lang="en-US" altLang="ko-KR" sz="21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DATA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ANALYSIS </a:t>
            </a:r>
            <a:r>
              <a:rPr 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맞춤형 상권분석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통합</a:t>
            </a:r>
            <a:endParaRPr lang="en-US" sz="21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2709664" y="7650846"/>
            <a:ext cx="5563096" cy="10002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FRONT 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로그인 관련 페이지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,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통합</a:t>
            </a:r>
            <a:endParaRPr lang="en-US" altLang="ko-KR" sz="21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BACK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로그인 관련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페이지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(CRUD)</a:t>
            </a:r>
          </a:p>
          <a:p>
            <a:pPr marL="342900" lvl="1" indent="-342900">
              <a:lnSpc>
                <a:spcPts val="2639"/>
              </a:lnSpc>
              <a:buFont typeface="페이퍼로지 7 Bold" pitchFamily="2" charset="-127"/>
              <a:buChar char="-"/>
            </a:pP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DATA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ANALYSIS : </a:t>
            </a:r>
            <a:r>
              <a:rPr lang="ko-KR" altLang="en-US" sz="2199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"/>
                <a:sym typeface="Work Sans"/>
              </a:rPr>
              <a:t>맞춤형 상권분석</a:t>
            </a:r>
            <a:endParaRPr lang="en-US" sz="2199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"/>
              <a:sym typeface="Work Sans"/>
            </a:endParaRPr>
          </a:p>
        </p:txBody>
      </p:sp>
      <p:sp>
        <p:nvSpPr>
          <p:cNvPr id="28" name="TextBox 10">
            <a:extLst>
              <a:ext uri="{FF2B5EF4-FFF2-40B4-BE49-F238E27FC236}">
                <a16:creationId xmlns:a16="http://schemas.microsoft.com/office/drawing/2014/main" id="{C954985E-5200-455F-84A0-C854D7726598}"/>
              </a:ext>
            </a:extLst>
          </p:cNvPr>
          <p:cNvSpPr txBox="1"/>
          <p:nvPr/>
        </p:nvSpPr>
        <p:spPr>
          <a:xfrm>
            <a:off x="327696" y="276225"/>
            <a:ext cx="10663994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sp>
        <p:nvSpPr>
          <p:cNvPr id="32" name="TextBox 12">
            <a:extLst>
              <a:ext uri="{FF2B5EF4-FFF2-40B4-BE49-F238E27FC236}">
                <a16:creationId xmlns:a16="http://schemas.microsoft.com/office/drawing/2014/main" id="{CA6775F1-C4C7-4B4E-8C1E-CE75BAE1300F}"/>
              </a:ext>
            </a:extLst>
          </p:cNvPr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  <a:ln>
            <a:noFill/>
          </a:ln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01</a:t>
            </a:r>
          </a:p>
        </p:txBody>
      </p:sp>
      <p:sp>
        <p:nvSpPr>
          <p:cNvPr id="33" name="TextBox 22">
            <a:extLst>
              <a:ext uri="{FF2B5EF4-FFF2-40B4-BE49-F238E27FC236}">
                <a16:creationId xmlns:a16="http://schemas.microsoft.com/office/drawing/2014/main" id="{B221A46C-8FD3-41FB-9E1F-D35DE1E994F1}"/>
              </a:ext>
            </a:extLst>
          </p:cNvPr>
          <p:cNvSpPr txBox="1"/>
          <p:nvPr/>
        </p:nvSpPr>
        <p:spPr>
          <a:xfrm>
            <a:off x="2698454" y="7262607"/>
            <a:ext cx="1965433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>
              <a:lnSpc>
                <a:spcPts val="2639"/>
              </a:lnSpc>
            </a:pPr>
            <a:r>
              <a:rPr lang="ko-KR" altLang="en-US" sz="24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담당 구현 기능</a:t>
            </a:r>
            <a:endParaRPr lang="en-US" altLang="ko-KR" sz="2400" dirty="0">
              <a:solidFill>
                <a:srgbClr val="1351AA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</p:txBody>
      </p:sp>
      <p:grpSp>
        <p:nvGrpSpPr>
          <p:cNvPr id="37" name="Group 8">
            <a:extLst>
              <a:ext uri="{FF2B5EF4-FFF2-40B4-BE49-F238E27FC236}">
                <a16:creationId xmlns:a16="http://schemas.microsoft.com/office/drawing/2014/main" id="{E3D506E9-47FA-429D-8674-3333E9F30F2F}"/>
              </a:ext>
            </a:extLst>
          </p:cNvPr>
          <p:cNvGrpSpPr/>
          <p:nvPr/>
        </p:nvGrpSpPr>
        <p:grpSpPr>
          <a:xfrm rot="5400000">
            <a:off x="16664317" y="-126890"/>
            <a:ext cx="1287243" cy="1007623"/>
            <a:chOff x="0" y="-9525"/>
            <a:chExt cx="440666" cy="344942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75C3F3F1-1778-41D7-97DE-C1F55416C69F}"/>
                </a:ext>
              </a:extLst>
            </p:cNvPr>
            <p:cNvSpPr/>
            <p:nvPr/>
          </p:nvSpPr>
          <p:spPr>
            <a:xfrm>
              <a:off x="251544" y="-4762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id="{98E06496-7016-4989-8B54-D2CA4FF793F5}"/>
                </a:ext>
              </a:extLst>
            </p:cNvPr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40" name="TextBox 11">
            <a:extLst>
              <a:ext uri="{FF2B5EF4-FFF2-40B4-BE49-F238E27FC236}">
                <a16:creationId xmlns:a16="http://schemas.microsoft.com/office/drawing/2014/main" id="{1166DA4A-875A-47F3-9E58-5B5354B259B3}"/>
              </a:ext>
            </a:extLst>
          </p:cNvPr>
          <p:cNvSpPr txBox="1"/>
          <p:nvPr/>
        </p:nvSpPr>
        <p:spPr>
          <a:xfrm>
            <a:off x="449282" y="2061643"/>
            <a:ext cx="6803911" cy="352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37"/>
              </a:lnSpc>
            </a:pPr>
            <a:r>
              <a:rPr lang="en-US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Team</a:t>
            </a:r>
            <a:r>
              <a:rPr lang="ko-KR" altLang="en-US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 </a:t>
            </a:r>
            <a:r>
              <a:rPr lang="en-US" altLang="ko-KR" sz="3200" u="none" strike="noStrike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Mem</a:t>
            </a:r>
            <a:r>
              <a:rPr lang="en-US" altLang="ko-KR" sz="3200" spc="-150" dirty="0">
                <a:solidFill>
                  <a:srgbClr val="1351AA"/>
                </a:solidFill>
                <a:latin typeface="Work Sans Bold" charset="0"/>
                <a:ea typeface="Work Sans"/>
                <a:cs typeface="Work Sans"/>
                <a:sym typeface="Work Sans"/>
              </a:rPr>
              <a:t>bers/Roles</a:t>
            </a:r>
          </a:p>
        </p:txBody>
      </p:sp>
      <p:grpSp>
        <p:nvGrpSpPr>
          <p:cNvPr id="2" name="Group 2"/>
          <p:cNvGrpSpPr/>
          <p:nvPr/>
        </p:nvGrpSpPr>
        <p:grpSpPr>
          <a:xfrm>
            <a:off x="1562252" y="2814896"/>
            <a:ext cx="3907943" cy="3484153"/>
            <a:chOff x="24383" y="453642"/>
            <a:chExt cx="13716000" cy="13716000"/>
          </a:xfrm>
        </p:grpSpPr>
        <p:sp>
          <p:nvSpPr>
            <p:cNvPr id="3" name="Freeform 3"/>
            <p:cNvSpPr/>
            <p:nvPr/>
          </p:nvSpPr>
          <p:spPr>
            <a:xfrm>
              <a:off x="24383" y="453642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13716000" y="2191306"/>
                  </a:moveTo>
                  <a:cubicBezTo>
                    <a:pt x="12687471" y="2191306"/>
                    <a:pt x="11681410" y="1876072"/>
                    <a:pt x="10845038" y="1277447"/>
                  </a:cubicBezTo>
                  <a:cubicBezTo>
                    <a:pt x="8459878" y="-425816"/>
                    <a:pt x="5256130" y="-425816"/>
                    <a:pt x="2870970" y="1277447"/>
                  </a:cubicBezTo>
                  <a:cubicBezTo>
                    <a:pt x="2034592" y="1876072"/>
                    <a:pt x="1028532" y="2191306"/>
                    <a:pt x="0" y="2191306"/>
                  </a:cubicBezTo>
                  <a:lnTo>
                    <a:pt x="0" y="11524693"/>
                  </a:lnTo>
                  <a:cubicBezTo>
                    <a:pt x="1028532" y="11524693"/>
                    <a:pt x="2034592" y="11839927"/>
                    <a:pt x="2870962" y="12438553"/>
                  </a:cubicBezTo>
                  <a:cubicBezTo>
                    <a:pt x="5256122" y="14141816"/>
                    <a:pt x="8459870" y="14141816"/>
                    <a:pt x="10845030" y="12438553"/>
                  </a:cubicBezTo>
                  <a:cubicBezTo>
                    <a:pt x="11681404" y="11839927"/>
                    <a:pt x="12687464" y="11524693"/>
                    <a:pt x="13715992" y="11524693"/>
                  </a:cubicBezTo>
                  <a:lnTo>
                    <a:pt x="13715992" y="2191306"/>
                  </a:lnTo>
                  <a:close/>
                </a:path>
              </a:pathLst>
            </a:custGeom>
            <a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/>
            </a:p>
          </p:txBody>
        </p:sp>
      </p:grpSp>
      <p:sp>
        <p:nvSpPr>
          <p:cNvPr id="24" name="TextBox 22">
            <a:extLst>
              <a:ext uri="{FF2B5EF4-FFF2-40B4-BE49-F238E27FC236}">
                <a16:creationId xmlns:a16="http://schemas.microsoft.com/office/drawing/2014/main" id="{6FB8F070-EA25-4872-8E5E-54D51444737A}"/>
              </a:ext>
            </a:extLst>
          </p:cNvPr>
          <p:cNvSpPr txBox="1"/>
          <p:nvPr/>
        </p:nvSpPr>
        <p:spPr>
          <a:xfrm>
            <a:off x="8413494" y="7334376"/>
            <a:ext cx="1965433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>
              <a:lnSpc>
                <a:spcPts val="2639"/>
              </a:lnSpc>
            </a:pPr>
            <a:r>
              <a:rPr lang="ko-KR" altLang="en-US" sz="24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담당 구현 기능</a:t>
            </a:r>
            <a:endParaRPr lang="en-US" altLang="ko-KR" sz="2400" dirty="0">
              <a:solidFill>
                <a:srgbClr val="1351AA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</p:txBody>
      </p:sp>
      <p:sp>
        <p:nvSpPr>
          <p:cNvPr id="25" name="TextBox 22">
            <a:extLst>
              <a:ext uri="{FF2B5EF4-FFF2-40B4-BE49-F238E27FC236}">
                <a16:creationId xmlns:a16="http://schemas.microsoft.com/office/drawing/2014/main" id="{577F6E27-5923-5266-0556-2596B862A888}"/>
              </a:ext>
            </a:extLst>
          </p:cNvPr>
          <p:cNvSpPr txBox="1"/>
          <p:nvPr/>
        </p:nvSpPr>
        <p:spPr>
          <a:xfrm>
            <a:off x="14167951" y="7094988"/>
            <a:ext cx="1965433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>
              <a:lnSpc>
                <a:spcPts val="2639"/>
              </a:lnSpc>
            </a:pPr>
            <a:r>
              <a:rPr lang="ko-KR" altLang="en-US" sz="24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담당 구현 기능</a:t>
            </a:r>
            <a:endParaRPr lang="en-US" altLang="ko-KR" sz="2400" dirty="0">
              <a:solidFill>
                <a:srgbClr val="1351AA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27696" y="276225"/>
            <a:ext cx="10663994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Introduction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02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295A24F8-F74C-89B6-CFEB-41A559E007EF}"/>
              </a:ext>
            </a:extLst>
          </p:cNvPr>
          <p:cNvGrpSpPr/>
          <p:nvPr/>
        </p:nvGrpSpPr>
        <p:grpSpPr>
          <a:xfrm>
            <a:off x="1762172" y="3223087"/>
            <a:ext cx="10141130" cy="1702601"/>
            <a:chOff x="4038600" y="2995302"/>
            <a:chExt cx="10141130" cy="1702601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7AA0E268-8853-4C02-AFC0-4BE5C728A5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6659" r="22707" b="34968"/>
            <a:stretch>
              <a:fillRect/>
            </a:stretch>
          </p:blipFill>
          <p:spPr>
            <a:xfrm>
              <a:off x="4038600" y="2995302"/>
              <a:ext cx="7315200" cy="1360302"/>
            </a:xfrm>
            <a:prstGeom prst="rect">
              <a:avLst/>
            </a:prstGeom>
            <a:ln w="3175">
              <a:solidFill>
                <a:schemeClr val="bg1">
                  <a:lumMod val="65000"/>
                </a:schemeClr>
              </a:solidFill>
            </a:ln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86924CA7-4ADD-438D-97DE-CF5024BDB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3723085"/>
              <a:ext cx="8083730" cy="974818"/>
            </a:xfrm>
            <a:prstGeom prst="rect">
              <a:avLst/>
            </a:prstGeom>
          </p:spPr>
        </p:pic>
      </p:grpSp>
      <p:sp>
        <p:nvSpPr>
          <p:cNvPr id="13" name="TextBox 11">
            <a:extLst>
              <a:ext uri="{FF2B5EF4-FFF2-40B4-BE49-F238E27FC236}">
                <a16:creationId xmlns:a16="http://schemas.microsoft.com/office/drawing/2014/main" id="{B75CD16B-1142-47C9-9C6E-782DACDFD491}"/>
              </a:ext>
            </a:extLst>
          </p:cNvPr>
          <p:cNvSpPr txBox="1"/>
          <p:nvPr/>
        </p:nvSpPr>
        <p:spPr>
          <a:xfrm>
            <a:off x="457200" y="1968095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Motivation</a:t>
            </a:r>
            <a:r>
              <a:rPr lang="ko-KR" altLang="en-US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for</a:t>
            </a:r>
            <a:r>
              <a:rPr lang="ko-KR" altLang="en-US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 </a:t>
            </a:r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Development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E7EF464-1F8A-DDA9-3A08-A5649F1D30B9}"/>
              </a:ext>
            </a:extLst>
          </p:cNvPr>
          <p:cNvGrpSpPr/>
          <p:nvPr/>
        </p:nvGrpSpPr>
        <p:grpSpPr>
          <a:xfrm>
            <a:off x="2590800" y="7523652"/>
            <a:ext cx="12649200" cy="1977261"/>
            <a:chOff x="3367087" y="7246086"/>
            <a:chExt cx="12649200" cy="197726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6A48A4E-8ECF-532F-04BD-A081F3684BF1}"/>
                </a:ext>
              </a:extLst>
            </p:cNvPr>
            <p:cNvSpPr/>
            <p:nvPr/>
          </p:nvSpPr>
          <p:spPr>
            <a:xfrm>
              <a:off x="3519487" y="7246086"/>
              <a:ext cx="12496800" cy="1977261"/>
            </a:xfrm>
            <a:prstGeom prst="rect">
              <a:avLst/>
            </a:prstGeom>
            <a:noFill/>
            <a:ln w="28575">
              <a:solidFill>
                <a:srgbClr val="E3E2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학교안심 알림장 TTF B" panose="02000703000000000000" pitchFamily="2" charset="-127"/>
                <a:ea typeface="학교안심 알림장 TTF B" panose="02000703000000000000" pitchFamily="2" charset="-127"/>
              </a:endParaRPr>
            </a:p>
          </p:txBody>
        </p:sp>
        <p:sp>
          <p:nvSpPr>
            <p:cNvPr id="6" name="TextBox 11">
              <a:extLst>
                <a:ext uri="{FF2B5EF4-FFF2-40B4-BE49-F238E27FC236}">
                  <a16:creationId xmlns:a16="http://schemas.microsoft.com/office/drawing/2014/main" id="{B9D681A8-2CBC-AFFA-F1E9-FF3065A21563}"/>
                </a:ext>
              </a:extLst>
            </p:cNvPr>
            <p:cNvSpPr txBox="1"/>
            <p:nvPr/>
          </p:nvSpPr>
          <p:spPr>
            <a:xfrm>
              <a:off x="3367087" y="7551900"/>
              <a:ext cx="12159840" cy="129266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청년층에게는 </a:t>
              </a:r>
              <a:r>
                <a:rPr lang="ko-KR" altLang="en-US" sz="2800" dirty="0" err="1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비수도권지역의</a:t>
              </a:r>
              <a:r>
                <a:rPr lang="ko-KR" altLang="en-US" sz="28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 일자리 창출의 기회</a:t>
              </a:r>
              <a:endParaRPr lang="en-US" altLang="ko-KR" sz="2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endParaRPr>
            </a:p>
            <a:p>
              <a:pPr algn="ctr"/>
              <a:r>
                <a:rPr lang="en-US" altLang="ko-KR" sz="28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+</a:t>
              </a:r>
            </a:p>
            <a:p>
              <a:pPr algn="ctr"/>
              <a:r>
                <a:rPr lang="ko-KR" altLang="en-US" sz="28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중장년층에게는 </a:t>
              </a:r>
              <a:r>
                <a:rPr lang="ko-KR" altLang="en-US" sz="2800" dirty="0" err="1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실패리스크가</a:t>
              </a:r>
              <a:r>
                <a:rPr lang="ko-KR" altLang="en-US" sz="2800" dirty="0">
                  <a:solidFill>
                    <a:srgbClr val="E3E2DE"/>
                  </a:solidFill>
                  <a:latin typeface="학교안심 알림장 TTF B" panose="02000703000000000000" pitchFamily="2" charset="-127"/>
                  <a:ea typeface="학교안심 알림장 TTF B" panose="02000703000000000000" pitchFamily="2" charset="-127"/>
                  <a:cs typeface="Work Sans"/>
                  <a:sym typeface="Work Sans"/>
                </a:rPr>
                <a:t> 높은 사업에 대한 상황분석과 정보를 제공 </a:t>
              </a:r>
              <a:endParaRPr lang="en-US" altLang="ko-KR" sz="2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823517" y="4438279"/>
            <a:ext cx="5694675" cy="10464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청년층의 유출 </a:t>
            </a:r>
            <a:r>
              <a:rPr lang="en-US" altLang="ko-KR" sz="2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+ </a:t>
            </a:r>
            <a:r>
              <a:rPr lang="ko-KR" altLang="en-US" sz="2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중장년층의 유입</a:t>
            </a:r>
            <a:r>
              <a:rPr lang="en-US" altLang="ko-KR" sz="2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 </a:t>
            </a:r>
            <a:endParaRPr lang="en-US" altLang="ko-KR" sz="2800" u="none" strike="noStrike" dirty="0">
              <a:solidFill>
                <a:srgbClr val="E3E2DE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  <a:p>
            <a:pPr algn="ctr"/>
            <a:r>
              <a:rPr lang="ko-KR" altLang="en-US" sz="2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→</a:t>
            </a:r>
            <a:r>
              <a:rPr lang="en-US" altLang="ko-KR" sz="2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 </a:t>
            </a:r>
            <a:r>
              <a:rPr lang="en-US" altLang="ko-KR" sz="40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‘</a:t>
            </a:r>
            <a:r>
              <a:rPr lang="ko-KR" altLang="en-US" sz="40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창업</a:t>
            </a:r>
            <a:r>
              <a:rPr lang="en-US" altLang="ko-KR" sz="40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’</a:t>
            </a:r>
            <a:r>
              <a:rPr lang="ko-KR" altLang="en-US" sz="28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"/>
                <a:sym typeface="Work Sans"/>
              </a:rPr>
              <a:t>이라는 방안을 도입</a:t>
            </a:r>
            <a:endParaRPr lang="en-US" altLang="ko-KR" sz="2800" dirty="0">
              <a:solidFill>
                <a:srgbClr val="E3E2DE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"/>
              <a:sym typeface="Work Sans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5527E52-0158-783A-E32F-ABA8B8E033E4}"/>
              </a:ext>
            </a:extLst>
          </p:cNvPr>
          <p:cNvGrpSpPr/>
          <p:nvPr/>
        </p:nvGrpSpPr>
        <p:grpSpPr>
          <a:xfrm>
            <a:off x="1784740" y="5311172"/>
            <a:ext cx="9206950" cy="1905023"/>
            <a:chOff x="1981200" y="5027973"/>
            <a:chExt cx="9206950" cy="1905023"/>
          </a:xfrm>
        </p:grpSpPr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60859FB9-B918-FF10-CAD9-278F472CC34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29717"/>
            <a:stretch>
              <a:fillRect/>
            </a:stretch>
          </p:blipFill>
          <p:spPr>
            <a:xfrm>
              <a:off x="1981200" y="5027973"/>
              <a:ext cx="9206950" cy="1905023"/>
            </a:xfrm>
            <a:prstGeom prst="rect">
              <a:avLst/>
            </a:prstGeom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B4B5249-DDD3-8D47-E9FE-DB1ED6A204AE}"/>
                </a:ext>
              </a:extLst>
            </p:cNvPr>
            <p:cNvSpPr/>
            <p:nvPr/>
          </p:nvSpPr>
          <p:spPr>
            <a:xfrm>
              <a:off x="2819399" y="6134100"/>
              <a:ext cx="8252377" cy="304800"/>
            </a:xfrm>
            <a:prstGeom prst="rect">
              <a:avLst/>
            </a:prstGeom>
            <a:solidFill>
              <a:srgbClr val="FFFF00">
                <a:alpha val="3098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E95A2752-743D-D88E-12AD-868C96ACB37F}"/>
                </a:ext>
              </a:extLst>
            </p:cNvPr>
            <p:cNvSpPr/>
            <p:nvPr/>
          </p:nvSpPr>
          <p:spPr>
            <a:xfrm>
              <a:off x="1981200" y="6581828"/>
              <a:ext cx="2590800" cy="304799"/>
            </a:xfrm>
            <a:prstGeom prst="rect">
              <a:avLst/>
            </a:prstGeom>
            <a:solidFill>
              <a:srgbClr val="FFFF00">
                <a:alpha val="30980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03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BE048569-9CAB-42E7-972D-453DA2C1F8B6}"/>
              </a:ext>
            </a:extLst>
          </p:cNvPr>
          <p:cNvSpPr txBox="1"/>
          <p:nvPr/>
        </p:nvSpPr>
        <p:spPr>
          <a:xfrm>
            <a:off x="327696" y="276225"/>
            <a:ext cx="12778704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18" name="TextBox 6">
            <a:extLst>
              <a:ext uri="{FF2B5EF4-FFF2-40B4-BE49-F238E27FC236}">
                <a16:creationId xmlns:a16="http://schemas.microsoft.com/office/drawing/2014/main" id="{16001297-0E70-4FAA-BF46-F89E2E08DD15}"/>
              </a:ext>
            </a:extLst>
          </p:cNvPr>
          <p:cNvSpPr txBox="1"/>
          <p:nvPr/>
        </p:nvSpPr>
        <p:spPr>
          <a:xfrm>
            <a:off x="11341100" y="1641293"/>
            <a:ext cx="6248400" cy="30623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8028"/>
              </a:lnSpc>
              <a:spcBef>
                <a:spcPct val="0"/>
              </a:spcBef>
            </a:pPr>
            <a:r>
              <a:rPr lang="en-US" sz="9600" b="1" u="none" strike="noStrike" spc="-300" dirty="0">
                <a:solidFill>
                  <a:srgbClr val="65A3FF"/>
                </a:solidFill>
                <a:latin typeface="Bitcount Grid Double Roman Semi" panose="00000009000000020000" pitchFamily="50" charset="0"/>
                <a:ea typeface="Aileron Heavy"/>
                <a:cs typeface="Aileron Heavy"/>
                <a:sym typeface="Aileron Heavy"/>
              </a:rPr>
              <a:t>J</a:t>
            </a:r>
            <a:r>
              <a:rPr lang="en-US" sz="9600" b="1" spc="-300" dirty="0">
                <a:solidFill>
                  <a:srgbClr val="65A3FF"/>
                </a:solidFill>
                <a:latin typeface="Bitcount Grid Double Roman Semi" panose="00000009000000020000" pitchFamily="50" charset="0"/>
                <a:ea typeface="Aileron Heavy"/>
                <a:cs typeface="Aileron Heavy"/>
                <a:sym typeface="Aileron Heavy"/>
              </a:rPr>
              <a:t>OB</a:t>
            </a:r>
            <a:r>
              <a:rPr lang="en-US" sz="9600" b="1" u="none" strike="noStrike" spc="-300" dirty="0">
                <a:solidFill>
                  <a:srgbClr val="65A3FF"/>
                </a:solidFill>
                <a:latin typeface="Bitcount Grid Double Roman Semi" panose="00000009000000020000" pitchFamily="50" charset="0"/>
                <a:ea typeface="Aileron Heavy"/>
                <a:cs typeface="Aileron Heavy"/>
                <a:sym typeface="Aileron Heavy"/>
              </a:rPr>
              <a:t>-A-YO</a:t>
            </a:r>
          </a:p>
        </p:txBody>
      </p:sp>
      <p:sp>
        <p:nvSpPr>
          <p:cNvPr id="19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10439400" y="4649269"/>
            <a:ext cx="7288989" cy="44935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ctr"/>
            <a:r>
              <a:rPr lang="ko-KR" altLang="en-US" sz="3200" b="1" dirty="0">
                <a:solidFill>
                  <a:srgbClr val="65A3FF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상권 데이터가 일자리가 되는 곳 </a:t>
            </a:r>
            <a:endParaRPr lang="en-US" altLang="ko-KR" sz="3200" b="1" dirty="0">
              <a:solidFill>
                <a:srgbClr val="65A3FF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 Bold"/>
              <a:sym typeface="Work Sans Bold"/>
            </a:endParaRPr>
          </a:p>
          <a:p>
            <a:pPr marL="0" lvl="1" indent="0" algn="ctr"/>
            <a:r>
              <a:rPr lang="ko-KR" altLang="en-US" sz="3200" b="1" dirty="0">
                <a:solidFill>
                  <a:srgbClr val="65A3FF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데이터로 미래를 </a:t>
            </a:r>
            <a:r>
              <a:rPr lang="en-US" altLang="ko-KR" sz="3200" b="1" dirty="0">
                <a:solidFill>
                  <a:srgbClr val="65A3FF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‘</a:t>
            </a:r>
            <a:r>
              <a:rPr lang="ko-KR" altLang="en-US" sz="3200" b="1" dirty="0">
                <a:solidFill>
                  <a:srgbClr val="65A3FF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잡아요</a:t>
            </a:r>
            <a:r>
              <a:rPr lang="en-US" altLang="ko-KR" sz="3200" b="1" dirty="0">
                <a:solidFill>
                  <a:srgbClr val="65A3FF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’</a:t>
            </a:r>
            <a:br>
              <a:rPr lang="en-US" altLang="ko-KR" sz="2400" b="1" dirty="0">
                <a:solidFill>
                  <a:srgbClr val="65A3FF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</a:br>
            <a:endParaRPr lang="en-US" altLang="ko-KR" sz="2400" b="1" dirty="0">
              <a:solidFill>
                <a:srgbClr val="65A3FF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 Bold"/>
              <a:sym typeface="Work Sans Bold"/>
            </a:endParaRPr>
          </a:p>
          <a:p>
            <a:pPr marL="342900" lvl="1" indent="-342900" algn="l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청년들에게는 </a:t>
            </a: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비수도권지역에서의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Job(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직업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)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을 잡아 성장할 수 있는 기회를 제공</a:t>
            </a:r>
            <a:endParaRPr lang="en-US" altLang="ko-KR" sz="240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 algn="l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중장년층들에게는 고향 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or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비수도권 지역에서 제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2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의 인생을 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Job(</a:t>
            </a: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잡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)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을 수 있도록 도움을 제공</a:t>
            </a:r>
            <a:endParaRPr lang="en-US" altLang="ko-KR" sz="240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 algn="l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데이터기반의 정확한 분석을 통해 리스크를 최소화하고 모두가 지역 사회에서 지속가능한 일자리와 사업기회를 발견하고 성공을 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JOB(</a:t>
            </a: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잡</a:t>
            </a:r>
            <a: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)</a:t>
            </a:r>
            <a:r>
              <a:rPr lang="ko-KR" altLang="en-US" sz="2400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아갈</a:t>
            </a:r>
            <a:r>
              <a:rPr lang="ko-KR" altLang="en-US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수 있도록 돕는 </a:t>
            </a:r>
            <a:br>
              <a:rPr lang="en-US" altLang="ko-KR" sz="24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</a:br>
            <a:r>
              <a:rPr lang="ko-KR" altLang="en-US" sz="3600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스마트한 상권 솔루션</a:t>
            </a:r>
            <a:endParaRPr lang="en-US" sz="2400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7A16AE-7952-426F-8995-6C891AA20B2A}"/>
              </a:ext>
            </a:extLst>
          </p:cNvPr>
          <p:cNvSpPr txBox="1"/>
          <p:nvPr/>
        </p:nvSpPr>
        <p:spPr>
          <a:xfrm>
            <a:off x="340396" y="1916074"/>
            <a:ext cx="9340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Topic Selection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E615478-3745-4D4C-8B64-33EC49F4D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972" y="3701456"/>
            <a:ext cx="9374187" cy="468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539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327696" y="276225"/>
            <a:ext cx="14279849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altLang="ko-KR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C5BDD16-73C3-B897-120A-96CA95E284BB}"/>
              </a:ext>
            </a:extLst>
          </p:cNvPr>
          <p:cNvGrpSpPr/>
          <p:nvPr/>
        </p:nvGrpSpPr>
        <p:grpSpPr>
          <a:xfrm>
            <a:off x="841499" y="3062902"/>
            <a:ext cx="2134347" cy="694492"/>
            <a:chOff x="1066053" y="3120728"/>
            <a:chExt cx="2134347" cy="694492"/>
          </a:xfrm>
        </p:grpSpPr>
        <p:grpSp>
          <p:nvGrpSpPr>
            <p:cNvPr id="2" name="Group 2"/>
            <p:cNvGrpSpPr/>
            <p:nvPr/>
          </p:nvGrpSpPr>
          <p:grpSpPr>
            <a:xfrm>
              <a:off x="1066053" y="3120728"/>
              <a:ext cx="2134347" cy="694492"/>
              <a:chOff x="0" y="0"/>
              <a:chExt cx="1081470" cy="406400"/>
            </a:xfrm>
          </p:grpSpPr>
          <p:sp>
            <p:nvSpPr>
              <p:cNvPr id="3" name="Freeform 3"/>
              <p:cNvSpPr/>
              <p:nvPr/>
            </p:nvSpPr>
            <p:spPr>
              <a:xfrm>
                <a:off x="0" y="0"/>
                <a:ext cx="1002199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1081470" h="406400">
                    <a:moveTo>
                      <a:pt x="878270" y="0"/>
                    </a:moveTo>
                    <a:cubicBezTo>
                      <a:pt x="990494" y="0"/>
                      <a:pt x="1081470" y="90976"/>
                      <a:pt x="1081470" y="203200"/>
                    </a:cubicBezTo>
                    <a:cubicBezTo>
                      <a:pt x="1081470" y="315424"/>
                      <a:pt x="990494" y="406400"/>
                      <a:pt x="878270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E3E2DE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ko-KR" altLang="en-US" dirty="0"/>
              </a:p>
            </p:txBody>
          </p:sp>
          <p:sp>
            <p:nvSpPr>
              <p:cNvPr id="4" name="TextBox 4"/>
              <p:cNvSpPr txBox="1"/>
              <p:nvPr/>
            </p:nvSpPr>
            <p:spPr>
              <a:xfrm>
                <a:off x="0" y="28575"/>
                <a:ext cx="1081470" cy="377825"/>
              </a:xfrm>
              <a:prstGeom prst="rect">
                <a:avLst/>
              </a:prstGeom>
            </p:spPr>
            <p:txBody>
              <a:bodyPr lIns="53951" tIns="53951" rIns="53951" bIns="53951" rtlCol="0" anchor="ctr"/>
              <a:lstStyle/>
              <a:p>
                <a:pPr marL="0" lvl="0" indent="0" algn="ctr">
                  <a:lnSpc>
                    <a:spcPts val="23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1275607" y="3324330"/>
              <a:ext cx="1558791" cy="33611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490"/>
                </a:lnSpc>
                <a:spcBef>
                  <a:spcPct val="0"/>
                </a:spcBef>
              </a:pPr>
              <a:r>
                <a:rPr lang="en-US" sz="3000" b="1" spc="-93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NOTICE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3DBF65E-4D4E-60E3-F601-BF8F52044062}"/>
              </a:ext>
            </a:extLst>
          </p:cNvPr>
          <p:cNvGrpSpPr/>
          <p:nvPr/>
        </p:nvGrpSpPr>
        <p:grpSpPr>
          <a:xfrm>
            <a:off x="8747759" y="2979999"/>
            <a:ext cx="1848111" cy="694492"/>
            <a:chOff x="8219942" y="3160034"/>
            <a:chExt cx="1848111" cy="694492"/>
          </a:xfrm>
        </p:grpSpPr>
        <p:grpSp>
          <p:nvGrpSpPr>
            <p:cNvPr id="5" name="Group 5"/>
            <p:cNvGrpSpPr/>
            <p:nvPr/>
          </p:nvGrpSpPr>
          <p:grpSpPr>
            <a:xfrm>
              <a:off x="8219942" y="3160034"/>
              <a:ext cx="1848111" cy="694492"/>
              <a:chOff x="0" y="0"/>
              <a:chExt cx="1081470" cy="4064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081470" cy="406400"/>
              </a:xfrm>
              <a:custGeom>
                <a:avLst/>
                <a:gdLst/>
                <a:ahLst/>
                <a:cxnLst/>
                <a:rect l="l" t="t" r="r" b="b"/>
                <a:pathLst>
                  <a:path w="1081470" h="406400">
                    <a:moveTo>
                      <a:pt x="878270" y="0"/>
                    </a:moveTo>
                    <a:cubicBezTo>
                      <a:pt x="990494" y="0"/>
                      <a:pt x="1081470" y="90976"/>
                      <a:pt x="1081470" y="203200"/>
                    </a:cubicBezTo>
                    <a:cubicBezTo>
                      <a:pt x="1081470" y="315424"/>
                      <a:pt x="990494" y="406400"/>
                      <a:pt x="878270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E3E2DE"/>
                </a:solidFill>
                <a:prstDash val="solid"/>
                <a:miter/>
              </a:ln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28575"/>
                <a:ext cx="1081470" cy="377825"/>
              </a:xfrm>
              <a:prstGeom prst="rect">
                <a:avLst/>
              </a:prstGeom>
            </p:spPr>
            <p:txBody>
              <a:bodyPr lIns="53951" tIns="53951" rIns="53951" bIns="53951" rtlCol="0" anchor="ctr"/>
              <a:lstStyle/>
              <a:p>
                <a:pPr marL="0" lvl="0" indent="0" algn="ctr">
                  <a:lnSpc>
                    <a:spcPts val="2300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8352179" y="3410148"/>
              <a:ext cx="1583639" cy="33611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490"/>
                </a:lnSpc>
                <a:spcBef>
                  <a:spcPct val="0"/>
                </a:spcBef>
              </a:pPr>
              <a:r>
                <a:rPr lang="en-US" sz="3000" b="1" spc="-93" dirty="0">
                  <a:solidFill>
                    <a:srgbClr val="E3E2DE"/>
                  </a:solidFill>
                  <a:latin typeface="Work Sans Bold"/>
                  <a:ea typeface="Work Sans Bold"/>
                  <a:cs typeface="Work Sans Bold"/>
                  <a:sym typeface="Work Sans Bold"/>
                </a:rPr>
                <a:t>BOARD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831951" y="633413"/>
            <a:ext cx="979799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04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4DBDC796-5A04-4291-A990-CAB2236F8427}"/>
              </a:ext>
            </a:extLst>
          </p:cNvPr>
          <p:cNvSpPr txBox="1"/>
          <p:nvPr/>
        </p:nvSpPr>
        <p:spPr>
          <a:xfrm>
            <a:off x="391015" y="2057163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ERD </a:t>
            </a:r>
            <a:r>
              <a:rPr lang="ko-KR" altLang="en-US" sz="3200" dirty="0">
                <a:solidFill>
                  <a:srgbClr val="E3E2DE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권한기반 접근제어</a:t>
            </a:r>
            <a:endParaRPr lang="en-US" altLang="ko-KR" sz="3200" dirty="0">
              <a:solidFill>
                <a:srgbClr val="E3E2DE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 Bold"/>
              <a:sym typeface="Work Sans Bold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987630"/>
            <a:ext cx="6972300" cy="3217985"/>
          </a:xfrm>
          <a:prstGeom prst="rect">
            <a:avLst/>
          </a:prstGeom>
          <a:noFill/>
          <a:ln w="1905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746760" y="7435851"/>
            <a:ext cx="7310120" cy="22313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공지사항 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CUD :  ADMIN_ ROLE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만 가능</a:t>
            </a:r>
            <a:endParaRPr lang="en-US" altLang="ko-KR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일반 사용자는 오직 조회만 할 수 있음</a:t>
            </a:r>
            <a:endParaRPr lang="en-US" altLang="ko-KR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백엔드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검증 </a:t>
            </a:r>
            <a:r>
              <a:rPr lang="ko-KR" altLang="en-US" sz="24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로직</a:t>
            </a:r>
            <a:endParaRPr lang="en-US" altLang="ko-KR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AutoNum type="arabicParenR"/>
            </a:pP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FK username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으로 작성자 일치 확인</a:t>
            </a:r>
            <a:endParaRPr lang="en-US" altLang="ko-KR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lvl="2" indent="-457200">
              <a:lnSpc>
                <a:spcPts val="2859"/>
              </a:lnSpc>
              <a:buAutoNum type="arabicParenR"/>
            </a:pP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role__ _type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이 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ADMIN_ ROLE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인지 확인</a:t>
            </a:r>
            <a:endParaRPr lang="en-US" altLang="ko-KR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2999" y="3903610"/>
            <a:ext cx="7600971" cy="3395627"/>
          </a:xfrm>
          <a:prstGeom prst="rect">
            <a:avLst/>
          </a:prstGeom>
          <a:noFill/>
          <a:ln w="1905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8541388" y="7451881"/>
            <a:ext cx="9753602" cy="2215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게시판 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CUD &amp; 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파일 업로드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: USER_ ROLE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만 가능 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(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회원 전용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)</a:t>
            </a: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FK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를 통해 작성자 본인 여부와 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USER_ROLE 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권한을 동시에 검증하여 비회원 접근 차단</a:t>
            </a:r>
            <a:endParaRPr lang="en-US" altLang="ko-KR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파일 종속성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: FK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를 통한 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1:N 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관계 설정</a:t>
            </a:r>
            <a:endParaRPr lang="en-US" altLang="ko-KR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게시글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삭제 시 파일 자동 삭제 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(CASCADE DELETE)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로 데이터 </a:t>
            </a:r>
            <a:r>
              <a:rPr lang="ko-KR" altLang="en-US" sz="24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무결성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강화</a:t>
            </a:r>
            <a:endParaRPr lang="en-US" altLang="ko-KR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342900" lvl="1" indent="-342900">
              <a:lnSpc>
                <a:spcPts val="2859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댓글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종속성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: board  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→ 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comment 1:N 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관계</a:t>
            </a:r>
            <a:r>
              <a:rPr lang="en-US" altLang="ko-KR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, </a:t>
            </a:r>
            <a:r>
              <a:rPr lang="ko-KR" altLang="en-US" sz="24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게시글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삭제 시 </a:t>
            </a:r>
            <a:r>
              <a:rPr lang="ko-KR" altLang="en-US" sz="2400" b="1" dirty="0" err="1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댓글</a:t>
            </a:r>
            <a:r>
              <a:rPr lang="ko-KR" altLang="en-US" sz="2400" b="1" dirty="0">
                <a:solidFill>
                  <a:srgbClr val="E3E2DE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자동 삭제</a:t>
            </a:r>
            <a:endParaRPr lang="en-US" sz="2400" b="1" dirty="0">
              <a:solidFill>
                <a:srgbClr val="E3E2DE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>
                <a:latin typeface="Noto Sans KR Black" panose="020B0200000000000000" pitchFamily="50" charset="-127"/>
                <a:ea typeface="Noto Sans KR Black" panose="020B0200000000000000" pitchFamily="50" charset="-127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Noto Sans KR Black" panose="020B0200000000000000" pitchFamily="50" charset="-127"/>
                <a:ea typeface="Noto Sans KR Black" panose="020B0200000000000000" pitchFamily="50" charset="-127"/>
                <a:cs typeface="Work Sans Bold"/>
                <a:sym typeface="Work Sans Bold"/>
              </a:rPr>
              <a:t>05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7A16AE-7952-426F-8995-6C891AA20B2A}"/>
              </a:ext>
            </a:extLst>
          </p:cNvPr>
          <p:cNvSpPr txBox="1"/>
          <p:nvPr/>
        </p:nvSpPr>
        <p:spPr>
          <a:xfrm>
            <a:off x="1505133" y="3177443"/>
            <a:ext cx="19202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 charset="0"/>
                <a:ea typeface="학교안심 알림장 TTF B" panose="02000703000000000000" pitchFamily="2" charset="-127"/>
                <a:sym typeface="Work Sans Bold"/>
              </a:rPr>
              <a:t>JWT</a:t>
            </a:r>
            <a:endParaRPr lang="ko-KR" altLang="en-US" sz="3200" spc="-150" dirty="0">
              <a:solidFill>
                <a:srgbClr val="1351AA"/>
              </a:solidFill>
              <a:latin typeface="Work Sans Bold" charset="0"/>
              <a:ea typeface="학교안심 알림장 TTF B" panose="02000703000000000000" pitchFamily="2" charset="-127"/>
            </a:endParaRPr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1227188" y="7506771"/>
            <a:ext cx="790956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Refresh Token 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저장 및 관리</a:t>
            </a:r>
            <a:endParaRPr lang="en-US" altLang="ko-KR" sz="24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>
              <a:lnSpc>
                <a:spcPct val="150000"/>
              </a:lnSpc>
            </a:pP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	1) FK username 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을 통한 </a:t>
            </a: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1:1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관계로 </a:t>
            </a: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user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와 연결</a:t>
            </a:r>
            <a:endParaRPr lang="en-US" altLang="ko-KR" sz="24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>
              <a:lnSpc>
                <a:spcPct val="150000"/>
              </a:lnSpc>
            </a:pP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	2) 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로그인 세션 유지 및 </a:t>
            </a: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Access Token 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재발급 기능 지원</a:t>
            </a:r>
            <a:endParaRPr lang="en-US" altLang="ko-KR" sz="24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>
              <a:lnSpc>
                <a:spcPct val="150000"/>
              </a:lnSpc>
            </a:pP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	3) 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로그아웃</a:t>
            </a: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/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탈취 시 토큰 무효화를 위한 중앙 저장소</a:t>
            </a:r>
            <a:endParaRPr lang="en-US" sz="24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7A16AE-7952-426F-8995-6C891AA20B2A}"/>
              </a:ext>
            </a:extLst>
          </p:cNvPr>
          <p:cNvSpPr txBox="1"/>
          <p:nvPr/>
        </p:nvSpPr>
        <p:spPr>
          <a:xfrm>
            <a:off x="9616440" y="3173854"/>
            <a:ext cx="24993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 charset="0"/>
                <a:ea typeface="학교안심 알림장 TTF B" panose="02000703000000000000" pitchFamily="2" charset="-127"/>
                <a:sym typeface="Work Sans Bold"/>
              </a:rPr>
              <a:t>SIGNATURE</a:t>
            </a:r>
            <a:endParaRPr lang="ko-KR" altLang="en-US" sz="3200" spc="-150" dirty="0">
              <a:solidFill>
                <a:srgbClr val="1351AA"/>
              </a:solidFill>
              <a:latin typeface="Work Sans Bold" charset="0"/>
              <a:ea typeface="학교안심 알림장 TTF B" panose="02000703000000000000" pitchFamily="2" charset="-127"/>
            </a:endParaRPr>
          </a:p>
        </p:txBody>
      </p:sp>
      <p:sp>
        <p:nvSpPr>
          <p:cNvPr id="24" name="TextBox 8">
            <a:extLst>
              <a:ext uri="{FF2B5EF4-FFF2-40B4-BE49-F238E27FC236}">
                <a16:creationId xmlns:a16="http://schemas.microsoft.com/office/drawing/2014/main" id="{15E7FAE5-48F9-4F7A-A7B1-0BED4388D9FA}"/>
              </a:ext>
            </a:extLst>
          </p:cNvPr>
          <p:cNvSpPr txBox="1"/>
          <p:nvPr/>
        </p:nvSpPr>
        <p:spPr>
          <a:xfrm>
            <a:off x="9870932" y="7506771"/>
            <a:ext cx="7216471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시스템 공통 암호화 키 관리</a:t>
            </a:r>
            <a:endParaRPr lang="en-US" altLang="ko-KR" sz="24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>
              <a:lnSpc>
                <a:spcPct val="150000"/>
              </a:lnSpc>
            </a:pP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	1) 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독립적인 테이블로 특정 개체와 </a:t>
            </a: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FK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관계 없음</a:t>
            </a:r>
            <a:endParaRPr lang="en-US" altLang="ko-KR" sz="24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>
              <a:lnSpc>
                <a:spcPct val="150000"/>
              </a:lnSpc>
            </a:pP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	2) JWT 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서명 및 유효성 검증에 사용되는 비밀 키 저장</a:t>
            </a:r>
            <a:endParaRPr lang="en-US" altLang="ko-KR" sz="24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  <a:p>
            <a:pPr marL="0" lvl="1">
              <a:lnSpc>
                <a:spcPct val="150000"/>
              </a:lnSpc>
            </a:pPr>
            <a:r>
              <a:rPr lang="en-US" altLang="ko-KR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	3) 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서비스 전체의 보안 및 데이터 </a:t>
            </a:r>
            <a:r>
              <a:rPr lang="ko-KR" altLang="en-US" sz="2400" b="1" dirty="0" err="1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무결성</a:t>
            </a:r>
            <a:r>
              <a:rPr lang="ko-KR" altLang="en-US" sz="2400" b="1" dirty="0">
                <a:solidFill>
                  <a:srgbClr val="1351AA"/>
                </a:solidFill>
                <a:latin typeface="학교안심 알림장 TTF R" panose="02000503000000000000" pitchFamily="2" charset="-127"/>
                <a:ea typeface="학교안심 알림장 TTF R" panose="02000503000000000000" pitchFamily="2" charset="-127"/>
                <a:cs typeface="Work Sans Bold"/>
                <a:sym typeface="Work Sans Bold"/>
              </a:rPr>
              <a:t> 확보</a:t>
            </a:r>
            <a:endParaRPr lang="en-US" sz="2400" b="1" dirty="0">
              <a:solidFill>
                <a:srgbClr val="1351AA"/>
              </a:solidFill>
              <a:latin typeface="학교안심 알림장 TTF R" panose="02000503000000000000" pitchFamily="2" charset="-127"/>
              <a:ea typeface="학교안심 알림장 TTF R" panose="02000503000000000000" pitchFamily="2" charset="-127"/>
              <a:cs typeface="Work Sans Bold"/>
              <a:sym typeface="Work Sans Bold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4132177"/>
            <a:ext cx="4034973" cy="3020538"/>
          </a:xfrm>
          <a:prstGeom prst="rect">
            <a:avLst/>
          </a:prstGeom>
          <a:noFill/>
          <a:ln w="1905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188" y="4132177"/>
            <a:ext cx="5271440" cy="3058886"/>
          </a:xfrm>
          <a:prstGeom prst="rect">
            <a:avLst/>
          </a:prstGeom>
          <a:noFill/>
          <a:ln w="12700">
            <a:solidFill>
              <a:srgbClr val="1351AA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3">
            <a:extLst>
              <a:ext uri="{FF2B5EF4-FFF2-40B4-BE49-F238E27FC236}">
                <a16:creationId xmlns:a16="http://schemas.microsoft.com/office/drawing/2014/main" id="{0A0D54D7-F375-09AE-6EB0-4792C2D928EF}"/>
              </a:ext>
            </a:extLst>
          </p:cNvPr>
          <p:cNvSpPr txBox="1"/>
          <p:nvPr/>
        </p:nvSpPr>
        <p:spPr>
          <a:xfrm>
            <a:off x="327696" y="276225"/>
            <a:ext cx="14279849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altLang="ko-KR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3" name="TextBox 11">
            <a:extLst>
              <a:ext uri="{FF2B5EF4-FFF2-40B4-BE49-F238E27FC236}">
                <a16:creationId xmlns:a16="http://schemas.microsoft.com/office/drawing/2014/main" id="{6D7E80EB-7E29-0445-6320-AFA68C992EFD}"/>
              </a:ext>
            </a:extLst>
          </p:cNvPr>
          <p:cNvSpPr txBox="1"/>
          <p:nvPr/>
        </p:nvSpPr>
        <p:spPr>
          <a:xfrm>
            <a:off x="391015" y="2057163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ERD </a:t>
            </a:r>
            <a:r>
              <a:rPr lang="ko-KR" altLang="en-US" sz="3200" dirty="0">
                <a:solidFill>
                  <a:srgbClr val="1351AA"/>
                </a:solidFill>
                <a:latin typeface="학교안심 알림장 TTF B" panose="02000703000000000000" pitchFamily="2" charset="-127"/>
                <a:ea typeface="학교안심 알림장 TTF B" panose="02000703000000000000" pitchFamily="2" charset="-127"/>
                <a:cs typeface="Work Sans Bold"/>
                <a:sym typeface="Work Sans Bold"/>
              </a:rPr>
              <a:t>인증</a:t>
            </a:r>
            <a:endParaRPr lang="en-US" altLang="ko-KR" sz="3200" dirty="0">
              <a:solidFill>
                <a:srgbClr val="1351AA"/>
              </a:solidFill>
              <a:latin typeface="학교안심 알림장 TTF B" panose="02000703000000000000" pitchFamily="2" charset="-127"/>
              <a:ea typeface="학교안심 알림장 TTF B" panose="02000703000000000000" pitchFamily="2" charset="-127"/>
              <a:cs typeface="Work Sans Bold"/>
              <a:sym typeface="Work Sans Bold"/>
            </a:endParaRP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A674E465-D175-6B10-2FE4-D9917AF18A7A}"/>
              </a:ext>
            </a:extLst>
          </p:cNvPr>
          <p:cNvSpPr/>
          <p:nvPr/>
        </p:nvSpPr>
        <p:spPr>
          <a:xfrm>
            <a:off x="1139373" y="3088468"/>
            <a:ext cx="1848111" cy="694492"/>
          </a:xfrm>
          <a:custGeom>
            <a:avLst/>
            <a:gdLst/>
            <a:ahLst/>
            <a:cxnLst/>
            <a:rect l="l" t="t" r="r" b="b"/>
            <a:pathLst>
              <a:path w="1081470" h="406400">
                <a:moveTo>
                  <a:pt x="878270" y="0"/>
                </a:moveTo>
                <a:cubicBezTo>
                  <a:pt x="990494" y="0"/>
                  <a:pt x="1081470" y="90976"/>
                  <a:pt x="1081470" y="203200"/>
                </a:cubicBezTo>
                <a:cubicBezTo>
                  <a:pt x="1081470" y="315424"/>
                  <a:pt x="990494" y="406400"/>
                  <a:pt x="878270" y="406400"/>
                </a:cubicBezTo>
                <a:lnTo>
                  <a:pt x="203200" y="406400"/>
                </a:lnTo>
                <a:cubicBezTo>
                  <a:pt x="90976" y="406400"/>
                  <a:pt x="0" y="315424"/>
                  <a:pt x="0" y="203200"/>
                </a:cubicBezTo>
                <a:cubicBezTo>
                  <a:pt x="0" y="90976"/>
                  <a:pt x="90976" y="0"/>
                  <a:pt x="203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9050" cap="sq">
            <a:solidFill>
              <a:srgbClr val="1351AA"/>
            </a:solidFill>
            <a:prstDash val="solid"/>
            <a:miter/>
          </a:ln>
        </p:spPr>
      </p:sp>
      <p:sp>
        <p:nvSpPr>
          <p:cNvPr id="5" name="Freeform 6">
            <a:extLst>
              <a:ext uri="{FF2B5EF4-FFF2-40B4-BE49-F238E27FC236}">
                <a16:creationId xmlns:a16="http://schemas.microsoft.com/office/drawing/2014/main" id="{350ECFC5-E163-8303-ABFC-A6D8263274D1}"/>
              </a:ext>
            </a:extLst>
          </p:cNvPr>
          <p:cNvSpPr/>
          <p:nvPr/>
        </p:nvSpPr>
        <p:spPr>
          <a:xfrm>
            <a:off x="9601200" y="3088468"/>
            <a:ext cx="2499360" cy="694492"/>
          </a:xfrm>
          <a:custGeom>
            <a:avLst/>
            <a:gdLst/>
            <a:ahLst/>
            <a:cxnLst/>
            <a:rect l="l" t="t" r="r" b="b"/>
            <a:pathLst>
              <a:path w="1081470" h="406400">
                <a:moveTo>
                  <a:pt x="878270" y="0"/>
                </a:moveTo>
                <a:cubicBezTo>
                  <a:pt x="990494" y="0"/>
                  <a:pt x="1081470" y="90976"/>
                  <a:pt x="1081470" y="203200"/>
                </a:cubicBezTo>
                <a:cubicBezTo>
                  <a:pt x="1081470" y="315424"/>
                  <a:pt x="990494" y="406400"/>
                  <a:pt x="878270" y="406400"/>
                </a:cubicBezTo>
                <a:lnTo>
                  <a:pt x="203200" y="406400"/>
                </a:lnTo>
                <a:cubicBezTo>
                  <a:pt x="90976" y="406400"/>
                  <a:pt x="0" y="315424"/>
                  <a:pt x="0" y="203200"/>
                </a:cubicBezTo>
                <a:cubicBezTo>
                  <a:pt x="0" y="90976"/>
                  <a:pt x="90976" y="0"/>
                  <a:pt x="203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19050" cap="sq">
            <a:solidFill>
              <a:srgbClr val="1351AA"/>
            </a:solidFill>
            <a:prstDash val="solid"/>
            <a:miter/>
          </a:ln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0056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2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1351A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06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BE048569-9CAB-42E7-972D-453DA2C1F8B6}"/>
              </a:ext>
            </a:extLst>
          </p:cNvPr>
          <p:cNvSpPr txBox="1"/>
          <p:nvPr/>
        </p:nvSpPr>
        <p:spPr>
          <a:xfrm>
            <a:off x="327696" y="276225"/>
            <a:ext cx="12778704" cy="17022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sz="8800" b="1" spc="-825" dirty="0">
                <a:solidFill>
                  <a:srgbClr val="1351AA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7A16AE-7952-426F-8995-6C891AA20B2A}"/>
              </a:ext>
            </a:extLst>
          </p:cNvPr>
          <p:cNvSpPr txBox="1"/>
          <p:nvPr/>
        </p:nvSpPr>
        <p:spPr>
          <a:xfrm>
            <a:off x="299987" y="1971724"/>
            <a:ext cx="934085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spc="-150" dirty="0">
                <a:solidFill>
                  <a:srgbClr val="1351AA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Technology Stack</a:t>
            </a:r>
            <a:endParaRPr lang="ko-KR" altLang="en-US" sz="3200" spc="-150" dirty="0">
              <a:solidFill>
                <a:srgbClr val="1351AA"/>
              </a:solidFill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2160E1A-4FD1-535E-A90B-D7F44097CEC3}"/>
              </a:ext>
            </a:extLst>
          </p:cNvPr>
          <p:cNvGrpSpPr/>
          <p:nvPr/>
        </p:nvGrpSpPr>
        <p:grpSpPr>
          <a:xfrm>
            <a:off x="10844073" y="3487305"/>
            <a:ext cx="5987877" cy="2131813"/>
            <a:chOff x="1308774" y="5905500"/>
            <a:chExt cx="5987877" cy="2131813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654EC9B2-4F08-21FA-D20D-3E5D67A7D2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7966" y="6272517"/>
              <a:ext cx="1558685" cy="1558685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EFBCA966-811B-DC70-EDBF-CBC7BC42AC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58" t="21620" r="16774" b="26102"/>
            <a:stretch>
              <a:fillRect/>
            </a:stretch>
          </p:blipFill>
          <p:spPr>
            <a:xfrm>
              <a:off x="1308774" y="5905500"/>
              <a:ext cx="3552208" cy="2131813"/>
            </a:xfrm>
            <a:prstGeom prst="rect">
              <a:avLst/>
            </a:prstGeom>
          </p:spPr>
        </p:pic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63C27220-3946-A8AA-C47C-B07C5C739A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1" t="24001" r="37333" b="22653"/>
          <a:stretch>
            <a:fillRect/>
          </a:stretch>
        </p:blipFill>
        <p:spPr>
          <a:xfrm>
            <a:off x="6854762" y="6827660"/>
            <a:ext cx="1676400" cy="1829219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1E38C24D-AF04-EDDB-B526-B14D7D617D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98" t="7671" r="15326" b="12020"/>
          <a:stretch>
            <a:fillRect/>
          </a:stretch>
        </p:blipFill>
        <p:spPr>
          <a:xfrm>
            <a:off x="9724242" y="6973447"/>
            <a:ext cx="2149187" cy="1537643"/>
          </a:xfrm>
          <a:prstGeom prst="rect">
            <a:avLst/>
          </a:prstGeom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B14C67AC-992D-ED40-823E-02A502F909FB}"/>
              </a:ext>
            </a:extLst>
          </p:cNvPr>
          <p:cNvGrpSpPr/>
          <p:nvPr/>
        </p:nvGrpSpPr>
        <p:grpSpPr>
          <a:xfrm>
            <a:off x="579081" y="3673985"/>
            <a:ext cx="8051592" cy="1992758"/>
            <a:chOff x="579081" y="3673985"/>
            <a:chExt cx="8051592" cy="1992758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9CB0F71-65A3-F3A2-6310-607A486A993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081" y="3681269"/>
              <a:ext cx="1985474" cy="1985474"/>
            </a:xfrm>
            <a:prstGeom prst="rect">
              <a:avLst/>
            </a:prstGeom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087A0D68-5602-9032-DE96-3A6CE52A3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74" t="8414" r="29129" b="25453"/>
            <a:stretch>
              <a:fillRect/>
            </a:stretch>
          </p:blipFill>
          <p:spPr>
            <a:xfrm>
              <a:off x="4898526" y="3910757"/>
              <a:ext cx="1842334" cy="1736936"/>
            </a:xfrm>
            <a:prstGeom prst="rect">
              <a:avLst/>
            </a:prstGeom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0A214C48-6E9F-A77B-8D27-4A6A9A77A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73837" y="3673985"/>
              <a:ext cx="1403870" cy="1985474"/>
            </a:xfrm>
            <a:prstGeom prst="rect">
              <a:avLst/>
            </a:prstGeom>
          </p:spPr>
        </p:pic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A2FFD333-903E-8284-59E0-6F4129B6930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1987" y="4005285"/>
              <a:ext cx="1558686" cy="1558686"/>
            </a:xfrm>
            <a:prstGeom prst="rect">
              <a:avLst/>
            </a:prstGeom>
          </p:spPr>
        </p:pic>
      </p:grpSp>
      <p:sp>
        <p:nvSpPr>
          <p:cNvPr id="33" name="Freeform 5">
            <a:extLst>
              <a:ext uri="{FF2B5EF4-FFF2-40B4-BE49-F238E27FC236}">
                <a16:creationId xmlns:a16="http://schemas.microsoft.com/office/drawing/2014/main" id="{6D7E65A5-F9D8-41BA-2475-9781CA713874}"/>
              </a:ext>
            </a:extLst>
          </p:cNvPr>
          <p:cNvSpPr/>
          <p:nvPr/>
        </p:nvSpPr>
        <p:spPr>
          <a:xfrm>
            <a:off x="286490" y="3337978"/>
            <a:ext cx="9009910" cy="2491322"/>
          </a:xfrm>
          <a:custGeom>
            <a:avLst/>
            <a:gdLst/>
            <a:ahLst/>
            <a:cxnLst/>
            <a:rect l="l" t="t" r="r" b="b"/>
            <a:pathLst>
              <a:path w="1493969" h="340772">
                <a:moveTo>
                  <a:pt x="69607" y="0"/>
                </a:moveTo>
                <a:lnTo>
                  <a:pt x="1424362" y="0"/>
                </a:lnTo>
                <a:cubicBezTo>
                  <a:pt x="1442823" y="0"/>
                  <a:pt x="1460528" y="7334"/>
                  <a:pt x="1473581" y="20387"/>
                </a:cubicBezTo>
                <a:cubicBezTo>
                  <a:pt x="1486635" y="33441"/>
                  <a:pt x="1493969" y="51146"/>
                  <a:pt x="1493969" y="69607"/>
                </a:cubicBezTo>
                <a:lnTo>
                  <a:pt x="1493969" y="271165"/>
                </a:lnTo>
                <a:cubicBezTo>
                  <a:pt x="1493969" y="289626"/>
                  <a:pt x="1486635" y="307331"/>
                  <a:pt x="1473581" y="320385"/>
                </a:cubicBezTo>
                <a:cubicBezTo>
                  <a:pt x="1460528" y="333439"/>
                  <a:pt x="1442823" y="340772"/>
                  <a:pt x="1424362" y="340772"/>
                </a:cubicBezTo>
                <a:lnTo>
                  <a:pt x="69607" y="340772"/>
                </a:lnTo>
                <a:cubicBezTo>
                  <a:pt x="51146" y="340772"/>
                  <a:pt x="33441" y="333439"/>
                  <a:pt x="20387" y="320385"/>
                </a:cubicBezTo>
                <a:cubicBezTo>
                  <a:pt x="7334" y="307331"/>
                  <a:pt x="0" y="289626"/>
                  <a:pt x="0" y="271165"/>
                </a:cubicBezTo>
                <a:lnTo>
                  <a:pt x="0" y="69607"/>
                </a:lnTo>
                <a:cubicBezTo>
                  <a:pt x="0" y="51146"/>
                  <a:pt x="7334" y="33441"/>
                  <a:pt x="20387" y="20387"/>
                </a:cubicBezTo>
                <a:cubicBezTo>
                  <a:pt x="33441" y="7334"/>
                  <a:pt x="51146" y="0"/>
                  <a:pt x="696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9525" cap="rnd">
            <a:solidFill>
              <a:srgbClr val="1351AA"/>
            </a:solidFill>
            <a:prstDash val="solid"/>
            <a:round/>
          </a:ln>
        </p:spPr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FFF371B5-C2B6-2481-A1BA-1A410D6F9EBA}"/>
              </a:ext>
            </a:extLst>
          </p:cNvPr>
          <p:cNvSpPr/>
          <p:nvPr/>
        </p:nvSpPr>
        <p:spPr>
          <a:xfrm>
            <a:off x="10134600" y="3337978"/>
            <a:ext cx="7574319" cy="2491322"/>
          </a:xfrm>
          <a:custGeom>
            <a:avLst/>
            <a:gdLst/>
            <a:ahLst/>
            <a:cxnLst/>
            <a:rect l="l" t="t" r="r" b="b"/>
            <a:pathLst>
              <a:path w="1493969" h="340772">
                <a:moveTo>
                  <a:pt x="69607" y="0"/>
                </a:moveTo>
                <a:lnTo>
                  <a:pt x="1424362" y="0"/>
                </a:lnTo>
                <a:cubicBezTo>
                  <a:pt x="1442823" y="0"/>
                  <a:pt x="1460528" y="7334"/>
                  <a:pt x="1473581" y="20387"/>
                </a:cubicBezTo>
                <a:cubicBezTo>
                  <a:pt x="1486635" y="33441"/>
                  <a:pt x="1493969" y="51146"/>
                  <a:pt x="1493969" y="69607"/>
                </a:cubicBezTo>
                <a:lnTo>
                  <a:pt x="1493969" y="271165"/>
                </a:lnTo>
                <a:cubicBezTo>
                  <a:pt x="1493969" y="289626"/>
                  <a:pt x="1486635" y="307331"/>
                  <a:pt x="1473581" y="320385"/>
                </a:cubicBezTo>
                <a:cubicBezTo>
                  <a:pt x="1460528" y="333439"/>
                  <a:pt x="1442823" y="340772"/>
                  <a:pt x="1424362" y="340772"/>
                </a:cubicBezTo>
                <a:lnTo>
                  <a:pt x="69607" y="340772"/>
                </a:lnTo>
                <a:cubicBezTo>
                  <a:pt x="51146" y="340772"/>
                  <a:pt x="33441" y="333439"/>
                  <a:pt x="20387" y="320385"/>
                </a:cubicBezTo>
                <a:cubicBezTo>
                  <a:pt x="7334" y="307331"/>
                  <a:pt x="0" y="289626"/>
                  <a:pt x="0" y="271165"/>
                </a:cubicBezTo>
                <a:lnTo>
                  <a:pt x="0" y="69607"/>
                </a:lnTo>
                <a:cubicBezTo>
                  <a:pt x="0" y="51146"/>
                  <a:pt x="7334" y="33441"/>
                  <a:pt x="20387" y="20387"/>
                </a:cubicBezTo>
                <a:cubicBezTo>
                  <a:pt x="33441" y="7334"/>
                  <a:pt x="51146" y="0"/>
                  <a:pt x="696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9525" cap="rnd">
            <a:solidFill>
              <a:srgbClr val="1351AA"/>
            </a:solidFill>
            <a:prstDash val="solid"/>
            <a:round/>
          </a:ln>
        </p:spPr>
      </p:sp>
      <p:sp>
        <p:nvSpPr>
          <p:cNvPr id="35" name="Freeform 5">
            <a:extLst>
              <a:ext uri="{FF2B5EF4-FFF2-40B4-BE49-F238E27FC236}">
                <a16:creationId xmlns:a16="http://schemas.microsoft.com/office/drawing/2014/main" id="{2972BCAA-44B6-661C-26D9-FF92F2756369}"/>
              </a:ext>
            </a:extLst>
          </p:cNvPr>
          <p:cNvSpPr/>
          <p:nvPr/>
        </p:nvSpPr>
        <p:spPr>
          <a:xfrm>
            <a:off x="5638800" y="6496607"/>
            <a:ext cx="7574319" cy="2491322"/>
          </a:xfrm>
          <a:custGeom>
            <a:avLst/>
            <a:gdLst/>
            <a:ahLst/>
            <a:cxnLst/>
            <a:rect l="l" t="t" r="r" b="b"/>
            <a:pathLst>
              <a:path w="1493969" h="340772">
                <a:moveTo>
                  <a:pt x="69607" y="0"/>
                </a:moveTo>
                <a:lnTo>
                  <a:pt x="1424362" y="0"/>
                </a:lnTo>
                <a:cubicBezTo>
                  <a:pt x="1442823" y="0"/>
                  <a:pt x="1460528" y="7334"/>
                  <a:pt x="1473581" y="20387"/>
                </a:cubicBezTo>
                <a:cubicBezTo>
                  <a:pt x="1486635" y="33441"/>
                  <a:pt x="1493969" y="51146"/>
                  <a:pt x="1493969" y="69607"/>
                </a:cubicBezTo>
                <a:lnTo>
                  <a:pt x="1493969" y="271165"/>
                </a:lnTo>
                <a:cubicBezTo>
                  <a:pt x="1493969" y="289626"/>
                  <a:pt x="1486635" y="307331"/>
                  <a:pt x="1473581" y="320385"/>
                </a:cubicBezTo>
                <a:cubicBezTo>
                  <a:pt x="1460528" y="333439"/>
                  <a:pt x="1442823" y="340772"/>
                  <a:pt x="1424362" y="340772"/>
                </a:cubicBezTo>
                <a:lnTo>
                  <a:pt x="69607" y="340772"/>
                </a:lnTo>
                <a:cubicBezTo>
                  <a:pt x="51146" y="340772"/>
                  <a:pt x="33441" y="333439"/>
                  <a:pt x="20387" y="320385"/>
                </a:cubicBezTo>
                <a:cubicBezTo>
                  <a:pt x="7334" y="307331"/>
                  <a:pt x="0" y="289626"/>
                  <a:pt x="0" y="271165"/>
                </a:cubicBezTo>
                <a:lnTo>
                  <a:pt x="0" y="69607"/>
                </a:lnTo>
                <a:cubicBezTo>
                  <a:pt x="0" y="51146"/>
                  <a:pt x="7334" y="33441"/>
                  <a:pt x="20387" y="20387"/>
                </a:cubicBezTo>
                <a:cubicBezTo>
                  <a:pt x="33441" y="7334"/>
                  <a:pt x="51146" y="0"/>
                  <a:pt x="69607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9525" cap="rnd">
            <a:solidFill>
              <a:srgbClr val="1351AA"/>
            </a:solidFill>
            <a:prstDash val="solid"/>
            <a:round/>
          </a:ln>
        </p:spPr>
      </p:sp>
    </p:spTree>
    <p:extLst>
      <p:ext uri="{BB962C8B-B14F-4D97-AF65-F5344CB8AC3E}">
        <p14:creationId xmlns:p14="http://schemas.microsoft.com/office/powerpoint/2010/main" val="3575691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51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3"/>
          <p:cNvSpPr txBox="1"/>
          <p:nvPr/>
        </p:nvSpPr>
        <p:spPr>
          <a:xfrm>
            <a:off x="327696" y="276225"/>
            <a:ext cx="14279849" cy="1702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000"/>
              </a:lnSpc>
            </a:pPr>
            <a:r>
              <a:rPr lang="en-US" altLang="ko-KR" sz="8800" b="1" spc="-825" dirty="0">
                <a:solidFill>
                  <a:srgbClr val="E3E2DE"/>
                </a:solidFill>
                <a:latin typeface="Aileron Heavy"/>
                <a:ea typeface="Aileron Heavy"/>
                <a:cs typeface="Aileron Heavy"/>
                <a:sym typeface="Aileron Heavy"/>
              </a:rPr>
              <a:t>Project Definition &amp;  Goals</a:t>
            </a:r>
          </a:p>
        </p:txBody>
      </p:sp>
      <p:grpSp>
        <p:nvGrpSpPr>
          <p:cNvPr id="23" name="Group 23"/>
          <p:cNvGrpSpPr/>
          <p:nvPr/>
        </p:nvGrpSpPr>
        <p:grpSpPr>
          <a:xfrm rot="5400000">
            <a:off x="17045625" y="262575"/>
            <a:ext cx="552450" cy="979799"/>
            <a:chOff x="0" y="0"/>
            <a:chExt cx="189122" cy="33541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9122" cy="335417"/>
            </a:xfrm>
            <a:custGeom>
              <a:avLst/>
              <a:gdLst/>
              <a:ahLst/>
              <a:cxnLst/>
              <a:rect l="l" t="t" r="r" b="b"/>
              <a:pathLst>
                <a:path w="189122" h="335417">
                  <a:moveTo>
                    <a:pt x="94561" y="0"/>
                  </a:moveTo>
                  <a:lnTo>
                    <a:pt x="94561" y="0"/>
                  </a:lnTo>
                  <a:cubicBezTo>
                    <a:pt x="146785" y="0"/>
                    <a:pt x="189122" y="42336"/>
                    <a:pt x="189122" y="94561"/>
                  </a:cubicBezTo>
                  <a:lnTo>
                    <a:pt x="189122" y="240856"/>
                  </a:lnTo>
                  <a:cubicBezTo>
                    <a:pt x="189122" y="265936"/>
                    <a:pt x="179159" y="289988"/>
                    <a:pt x="161425" y="307721"/>
                  </a:cubicBezTo>
                  <a:cubicBezTo>
                    <a:pt x="143692" y="325455"/>
                    <a:pt x="119640" y="335417"/>
                    <a:pt x="94561" y="335417"/>
                  </a:cubicBezTo>
                  <a:lnTo>
                    <a:pt x="94561" y="335417"/>
                  </a:lnTo>
                  <a:cubicBezTo>
                    <a:pt x="42336" y="335417"/>
                    <a:pt x="0" y="293081"/>
                    <a:pt x="0" y="240856"/>
                  </a:cubicBezTo>
                  <a:lnTo>
                    <a:pt x="0" y="94561"/>
                  </a:lnTo>
                  <a:cubicBezTo>
                    <a:pt x="0" y="69482"/>
                    <a:pt x="9963" y="45430"/>
                    <a:pt x="27696" y="27696"/>
                  </a:cubicBezTo>
                  <a:cubicBezTo>
                    <a:pt x="45430" y="9963"/>
                    <a:pt x="69482" y="0"/>
                    <a:pt x="94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E3E2DE"/>
              </a:solidFill>
              <a:prstDash val="solid"/>
              <a:round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9525"/>
              <a:ext cx="189122" cy="344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4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831951" y="633413"/>
            <a:ext cx="979799" cy="291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4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07</a:t>
            </a:r>
          </a:p>
        </p:txBody>
      </p:sp>
      <p:sp>
        <p:nvSpPr>
          <p:cNvPr id="22" name="TextBox 11">
            <a:extLst>
              <a:ext uri="{FF2B5EF4-FFF2-40B4-BE49-F238E27FC236}">
                <a16:creationId xmlns:a16="http://schemas.microsoft.com/office/drawing/2014/main" id="{4DBDC796-5A04-4291-A990-CAB2236F8427}"/>
              </a:ext>
            </a:extLst>
          </p:cNvPr>
          <p:cNvSpPr txBox="1"/>
          <p:nvPr/>
        </p:nvSpPr>
        <p:spPr>
          <a:xfrm>
            <a:off x="609600" y="2074444"/>
            <a:ext cx="58674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altLang="ko-KR" sz="3200" spc="-150" dirty="0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Development Schedule</a:t>
            </a:r>
          </a:p>
        </p:txBody>
      </p:sp>
      <p:sp>
        <p:nvSpPr>
          <p:cNvPr id="27" name="TextBox 3">
            <a:extLst>
              <a:ext uri="{FF2B5EF4-FFF2-40B4-BE49-F238E27FC236}">
                <a16:creationId xmlns:a16="http://schemas.microsoft.com/office/drawing/2014/main" id="{10CF3978-0728-4102-9724-36459E24A0E8}"/>
              </a:ext>
            </a:extLst>
          </p:cNvPr>
          <p:cNvSpPr txBox="1"/>
          <p:nvPr/>
        </p:nvSpPr>
        <p:spPr>
          <a:xfrm>
            <a:off x="3062534" y="4333159"/>
            <a:ext cx="2773329" cy="6155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 algn="ctr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기획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(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주제선정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, ERD)</a:t>
            </a:r>
          </a:p>
          <a:p>
            <a:pPr marL="342900" indent="-342900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관련 데이터 수집</a:t>
            </a:r>
            <a:endParaRPr lang="en-US" sz="2199" u="none" strike="noStrike" dirty="0">
              <a:solidFill>
                <a:srgbClr val="E3E2DE"/>
              </a:solidFill>
              <a:latin typeface="페이퍼로지 6 SemiBold" charset="-127"/>
              <a:ea typeface="페이퍼로지 6 SemiBold" charset="-127"/>
              <a:cs typeface="Work Sans"/>
              <a:sym typeface="Work Sans"/>
            </a:endParaRPr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9340AB2E-2DE2-4B22-BAF8-DAD86DEE50FD}"/>
              </a:ext>
            </a:extLst>
          </p:cNvPr>
          <p:cNvSpPr txBox="1"/>
          <p:nvPr/>
        </p:nvSpPr>
        <p:spPr>
          <a:xfrm>
            <a:off x="3229699" y="3519071"/>
            <a:ext cx="2439000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FIRST WEEK</a:t>
            </a:r>
          </a:p>
        </p:txBody>
      </p:sp>
      <p:grpSp>
        <p:nvGrpSpPr>
          <p:cNvPr id="29" name="Group 5">
            <a:extLst>
              <a:ext uri="{FF2B5EF4-FFF2-40B4-BE49-F238E27FC236}">
                <a16:creationId xmlns:a16="http://schemas.microsoft.com/office/drawing/2014/main" id="{AC758217-892C-4490-B34D-DDCA99C8A861}"/>
              </a:ext>
            </a:extLst>
          </p:cNvPr>
          <p:cNvGrpSpPr/>
          <p:nvPr/>
        </p:nvGrpSpPr>
        <p:grpSpPr>
          <a:xfrm>
            <a:off x="2781885" y="3390900"/>
            <a:ext cx="3334628" cy="694492"/>
            <a:chOff x="0" y="0"/>
            <a:chExt cx="1951343" cy="406400"/>
          </a:xfrm>
        </p:grpSpPr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044D007B-80CE-45F0-B376-63D5A2577AE8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93DAA830-E904-4A2A-8884-6FB02DE6587A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8">
            <a:extLst>
              <a:ext uri="{FF2B5EF4-FFF2-40B4-BE49-F238E27FC236}">
                <a16:creationId xmlns:a16="http://schemas.microsoft.com/office/drawing/2014/main" id="{7AE44698-0781-4D1E-A5C0-425BF69F9793}"/>
              </a:ext>
            </a:extLst>
          </p:cNvPr>
          <p:cNvSpPr txBox="1"/>
          <p:nvPr/>
        </p:nvSpPr>
        <p:spPr>
          <a:xfrm>
            <a:off x="7516059" y="6926246"/>
            <a:ext cx="3200194" cy="1907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ct val="200000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필수기능 추가</a:t>
            </a:r>
            <a:endParaRPr lang="en-US" altLang="ko-KR" sz="2199" u="none" strike="noStrike" dirty="0">
              <a:solidFill>
                <a:srgbClr val="E3E2DE"/>
              </a:solidFill>
              <a:latin typeface="페이퍼로지 6 SemiBold" charset="-127"/>
              <a:ea typeface="페이퍼로지 6 SemiBold" charset="-127"/>
              <a:cs typeface="Work Sans"/>
              <a:sym typeface="Work Sans"/>
            </a:endParaRPr>
          </a:p>
          <a:p>
            <a:pPr marL="342900" lvl="1" indent="-342900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회원가입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 CRUD</a:t>
            </a:r>
          </a:p>
          <a:p>
            <a:pPr marL="342900" lvl="1" indent="-342900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공지사항 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CRUD</a:t>
            </a:r>
          </a:p>
          <a:p>
            <a:pPr marL="342900" lvl="1" indent="-342900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Community CRUD</a:t>
            </a:r>
          </a:p>
          <a:p>
            <a:pPr marL="342900" lvl="1" indent="-342900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ko-KR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main 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페이지 차트 구현</a:t>
            </a:r>
            <a:endParaRPr lang="en-US" altLang="ko-KR" sz="2199" dirty="0">
              <a:solidFill>
                <a:srgbClr val="E3E2DE"/>
              </a:solidFill>
              <a:latin typeface="페이퍼로지 6 SemiBold" charset="-127"/>
              <a:ea typeface="페이퍼로지 6 SemiBold" charset="-127"/>
              <a:cs typeface="Work Sans"/>
              <a:sym typeface="Work Sans"/>
            </a:endParaRPr>
          </a:p>
        </p:txBody>
      </p:sp>
      <p:sp>
        <p:nvSpPr>
          <p:cNvPr id="33" name="TextBox 9">
            <a:extLst>
              <a:ext uri="{FF2B5EF4-FFF2-40B4-BE49-F238E27FC236}">
                <a16:creationId xmlns:a16="http://schemas.microsoft.com/office/drawing/2014/main" id="{FA5E29CC-BFFB-4023-8468-77778FF50F02}"/>
              </a:ext>
            </a:extLst>
          </p:cNvPr>
          <p:cNvSpPr txBox="1"/>
          <p:nvPr/>
        </p:nvSpPr>
        <p:spPr>
          <a:xfrm>
            <a:off x="7579950" y="6359925"/>
            <a:ext cx="3072412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SECOND WEEK</a:t>
            </a:r>
          </a:p>
        </p:txBody>
      </p:sp>
      <p:grpSp>
        <p:nvGrpSpPr>
          <p:cNvPr id="34" name="Group 10">
            <a:extLst>
              <a:ext uri="{FF2B5EF4-FFF2-40B4-BE49-F238E27FC236}">
                <a16:creationId xmlns:a16="http://schemas.microsoft.com/office/drawing/2014/main" id="{077322A0-86FF-4B18-8CD2-B1BDE9E6A714}"/>
              </a:ext>
            </a:extLst>
          </p:cNvPr>
          <p:cNvGrpSpPr/>
          <p:nvPr/>
        </p:nvGrpSpPr>
        <p:grpSpPr>
          <a:xfrm>
            <a:off x="7448842" y="6231754"/>
            <a:ext cx="3334628" cy="694492"/>
            <a:chOff x="0" y="0"/>
            <a:chExt cx="1951343" cy="406400"/>
          </a:xfrm>
        </p:grpSpPr>
        <p:sp>
          <p:nvSpPr>
            <p:cNvPr id="35" name="Freeform 11">
              <a:extLst>
                <a:ext uri="{FF2B5EF4-FFF2-40B4-BE49-F238E27FC236}">
                  <a16:creationId xmlns:a16="http://schemas.microsoft.com/office/drawing/2014/main" id="{F10D3C13-7268-4DC2-B58D-9D650249859B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36" name="TextBox 12">
              <a:extLst>
                <a:ext uri="{FF2B5EF4-FFF2-40B4-BE49-F238E27FC236}">
                  <a16:creationId xmlns:a16="http://schemas.microsoft.com/office/drawing/2014/main" id="{27787133-3100-4CE6-88C4-C81B85164D21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7" name="TextBox 13">
            <a:extLst>
              <a:ext uri="{FF2B5EF4-FFF2-40B4-BE49-F238E27FC236}">
                <a16:creationId xmlns:a16="http://schemas.microsoft.com/office/drawing/2014/main" id="{065A331D-B395-46D8-A132-6E2CD5EA62F3}"/>
              </a:ext>
            </a:extLst>
          </p:cNvPr>
          <p:cNvSpPr txBox="1"/>
          <p:nvPr/>
        </p:nvSpPr>
        <p:spPr>
          <a:xfrm>
            <a:off x="11754751" y="4165418"/>
            <a:ext cx="4079527" cy="18575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algn="ctr">
              <a:lnSpc>
                <a:spcPct val="200000"/>
              </a:lnSpc>
              <a:spcBef>
                <a:spcPct val="0"/>
              </a:spcBef>
            </a:pPr>
            <a:r>
              <a:rPr lang="ko-KR" alt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데이터분석</a:t>
            </a:r>
            <a:endParaRPr lang="en-US" altLang="ko-KR" sz="2199" dirty="0">
              <a:solidFill>
                <a:srgbClr val="E3E2DE"/>
              </a:solidFill>
              <a:latin typeface="페이퍼로지 6 SemiBold" charset="-127"/>
              <a:ea typeface="페이퍼로지 6 SemiBold" charset="-127"/>
              <a:cs typeface="Work Sans"/>
              <a:sym typeface="Work Sans"/>
            </a:endParaRPr>
          </a:p>
          <a:p>
            <a:pPr marL="342900" lvl="1" indent="-342900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199" u="none" strike="noStrike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1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차  </a:t>
            </a:r>
            <a:r>
              <a:rPr lang="en-US" altLang="ko-KR" sz="2199" u="none" strike="noStrike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: </a:t>
            </a: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서울시 데이터로 예비 분석</a:t>
            </a:r>
            <a:endParaRPr lang="en-US" altLang="ko-KR" sz="2199" u="none" strike="noStrike" dirty="0">
              <a:solidFill>
                <a:srgbClr val="E3E2DE"/>
              </a:solidFill>
              <a:latin typeface="페이퍼로지 6 SemiBold" charset="-127"/>
              <a:ea typeface="페이퍼로지 6 SemiBold" charset="-127"/>
              <a:cs typeface="Work Sans"/>
              <a:sym typeface="Work Sans"/>
            </a:endParaRPr>
          </a:p>
          <a:p>
            <a:pPr marL="342900" lvl="1" indent="-342900">
              <a:lnSpc>
                <a:spcPts val="241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2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차 </a:t>
            </a:r>
            <a:r>
              <a:rPr lang="en-US" altLang="ko-KR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: </a:t>
            </a:r>
            <a:r>
              <a:rPr lang="ko-KR" altLang="en-US" sz="2199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대구시 데이터로 최종 분석</a:t>
            </a:r>
            <a:endParaRPr lang="en-US" altLang="ko-KR" sz="2199" dirty="0">
              <a:solidFill>
                <a:srgbClr val="E3E2DE"/>
              </a:solidFill>
              <a:latin typeface="페이퍼로지 6 SemiBold" charset="-127"/>
              <a:ea typeface="페이퍼로지 6 SemiBold" charset="-127"/>
              <a:cs typeface="Work Sans"/>
              <a:sym typeface="Work Sans"/>
            </a:endParaRPr>
          </a:p>
          <a:p>
            <a:pPr marL="0" lvl="1" algn="ctr">
              <a:lnSpc>
                <a:spcPct val="200000"/>
              </a:lnSpc>
              <a:spcBef>
                <a:spcPct val="0"/>
              </a:spcBef>
            </a:pPr>
            <a:r>
              <a:rPr lang="ko-KR" altLang="en-US" sz="2199" u="none" strike="noStrike" dirty="0">
                <a:solidFill>
                  <a:srgbClr val="E3E2DE"/>
                </a:solidFill>
                <a:latin typeface="페이퍼로지 6 SemiBold" charset="-127"/>
                <a:ea typeface="페이퍼로지 6 SemiBold" charset="-127"/>
                <a:cs typeface="Work Sans"/>
                <a:sym typeface="Work Sans"/>
              </a:rPr>
              <a:t>추가 부가 기능 구현</a:t>
            </a:r>
            <a:endParaRPr lang="en-US" altLang="ko-KR" sz="2199" u="none" strike="noStrike" dirty="0">
              <a:solidFill>
                <a:srgbClr val="E3E2DE"/>
              </a:solidFill>
              <a:latin typeface="페이퍼로지 6 SemiBold" charset="-127"/>
              <a:ea typeface="페이퍼로지 6 SemiBold" charset="-127"/>
              <a:cs typeface="Work Sans"/>
              <a:sym typeface="Work Sans"/>
            </a:endParaRPr>
          </a:p>
        </p:txBody>
      </p:sp>
      <p:sp>
        <p:nvSpPr>
          <p:cNvPr id="38" name="TextBox 14">
            <a:extLst>
              <a:ext uri="{FF2B5EF4-FFF2-40B4-BE49-F238E27FC236}">
                <a16:creationId xmlns:a16="http://schemas.microsoft.com/office/drawing/2014/main" id="{1960311F-C33C-4899-B255-5737A367FF98}"/>
              </a:ext>
            </a:extLst>
          </p:cNvPr>
          <p:cNvSpPr txBox="1"/>
          <p:nvPr/>
        </p:nvSpPr>
        <p:spPr>
          <a:xfrm>
            <a:off x="12422192" y="3519071"/>
            <a:ext cx="2721844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3300"/>
              </a:lnSpc>
              <a:spcBef>
                <a:spcPct val="0"/>
              </a:spcBef>
            </a:pPr>
            <a:r>
              <a:rPr lang="en-US" sz="3000" b="1">
                <a:solidFill>
                  <a:srgbClr val="E3E2DE"/>
                </a:solidFill>
                <a:latin typeface="Work Sans Bold"/>
                <a:ea typeface="Work Sans Bold"/>
                <a:cs typeface="Work Sans Bold"/>
                <a:sym typeface="Work Sans Bold"/>
              </a:rPr>
              <a:t>THIRD WEEK</a:t>
            </a:r>
          </a:p>
        </p:txBody>
      </p:sp>
      <p:grpSp>
        <p:nvGrpSpPr>
          <p:cNvPr id="39" name="Group 15">
            <a:extLst>
              <a:ext uri="{FF2B5EF4-FFF2-40B4-BE49-F238E27FC236}">
                <a16:creationId xmlns:a16="http://schemas.microsoft.com/office/drawing/2014/main" id="{CE1C237C-927A-4A57-814D-196386F47F7F}"/>
              </a:ext>
            </a:extLst>
          </p:cNvPr>
          <p:cNvGrpSpPr/>
          <p:nvPr/>
        </p:nvGrpSpPr>
        <p:grpSpPr>
          <a:xfrm>
            <a:off x="12115800" y="3390900"/>
            <a:ext cx="3334628" cy="694492"/>
            <a:chOff x="0" y="0"/>
            <a:chExt cx="1951343" cy="406400"/>
          </a:xfrm>
        </p:grpSpPr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34E5E7EC-9001-48BE-AD86-4DF19386AFBD}"/>
                </a:ext>
              </a:extLst>
            </p:cNvPr>
            <p:cNvSpPr/>
            <p:nvPr/>
          </p:nvSpPr>
          <p:spPr>
            <a:xfrm>
              <a:off x="0" y="0"/>
              <a:ext cx="1951343" cy="406400"/>
            </a:xfrm>
            <a:custGeom>
              <a:avLst/>
              <a:gdLst/>
              <a:ahLst/>
              <a:cxnLst/>
              <a:rect l="l" t="t" r="r" b="b"/>
              <a:pathLst>
                <a:path w="1951343" h="406400">
                  <a:moveTo>
                    <a:pt x="1748143" y="0"/>
                  </a:moveTo>
                  <a:cubicBezTo>
                    <a:pt x="1860368" y="0"/>
                    <a:pt x="1951343" y="90976"/>
                    <a:pt x="1951343" y="203200"/>
                  </a:cubicBezTo>
                  <a:cubicBezTo>
                    <a:pt x="1951343" y="315424"/>
                    <a:pt x="1860368" y="406400"/>
                    <a:pt x="174814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E3E2DE"/>
              </a:solidFill>
              <a:prstDash val="solid"/>
              <a:miter/>
            </a:ln>
          </p:spPr>
        </p:sp>
        <p:sp>
          <p:nvSpPr>
            <p:cNvPr id="41" name="TextBox 17">
              <a:extLst>
                <a:ext uri="{FF2B5EF4-FFF2-40B4-BE49-F238E27FC236}">
                  <a16:creationId xmlns:a16="http://schemas.microsoft.com/office/drawing/2014/main" id="{798C7FEF-CF72-4C45-B26F-9E4005522B12}"/>
                </a:ext>
              </a:extLst>
            </p:cNvPr>
            <p:cNvSpPr txBox="1"/>
            <p:nvPr/>
          </p:nvSpPr>
          <p:spPr>
            <a:xfrm>
              <a:off x="0" y="38100"/>
              <a:ext cx="1951343" cy="368300"/>
            </a:xfrm>
            <a:prstGeom prst="rect">
              <a:avLst/>
            </a:prstGeom>
          </p:spPr>
          <p:txBody>
            <a:bodyPr lIns="53951" tIns="53951" rIns="53951" bIns="53951" rtlCol="0" anchor="ctr"/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7" name="AutoShape 23">
            <a:extLst>
              <a:ext uri="{FF2B5EF4-FFF2-40B4-BE49-F238E27FC236}">
                <a16:creationId xmlns:a16="http://schemas.microsoft.com/office/drawing/2014/main" id="{9800437E-615B-4913-97DA-4ED211CB88AF}"/>
              </a:ext>
            </a:extLst>
          </p:cNvPr>
          <p:cNvSpPr/>
          <p:nvPr/>
        </p:nvSpPr>
        <p:spPr>
          <a:xfrm>
            <a:off x="6116513" y="3738146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8" name="AutoShape 24">
            <a:extLst>
              <a:ext uri="{FF2B5EF4-FFF2-40B4-BE49-F238E27FC236}">
                <a16:creationId xmlns:a16="http://schemas.microsoft.com/office/drawing/2014/main" id="{187309FF-5643-4F22-A026-027951BE9326}"/>
              </a:ext>
            </a:extLst>
          </p:cNvPr>
          <p:cNvSpPr/>
          <p:nvPr/>
        </p:nvSpPr>
        <p:spPr>
          <a:xfrm flipH="1">
            <a:off x="10783470" y="3738146"/>
            <a:ext cx="1332330" cy="2840854"/>
          </a:xfrm>
          <a:prstGeom prst="line">
            <a:avLst/>
          </a:prstGeom>
          <a:ln w="19050" cap="flat">
            <a:solidFill>
              <a:srgbClr val="E3E2DE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4164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1353</Words>
  <Application>Microsoft Office PowerPoint</Application>
  <PresentationFormat>사용자 지정</PresentationFormat>
  <Paragraphs>172</Paragraphs>
  <Slides>15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30" baseType="lpstr">
      <vt:lpstr>Work Sans Bold</vt:lpstr>
      <vt:lpstr>Aileron Bold</vt:lpstr>
      <vt:lpstr>Aileron Heavy</vt:lpstr>
      <vt:lpstr>학교안심 알림장 TTF B</vt:lpstr>
      <vt:lpstr>Work Sans</vt:lpstr>
      <vt:lpstr>Bitcount Grid Double Roman Semi</vt:lpstr>
      <vt:lpstr>맑은 고딕</vt:lpstr>
      <vt:lpstr>페이퍼로지 6 SemiBold</vt:lpstr>
      <vt:lpstr>Noto Sans KR Black</vt:lpstr>
      <vt:lpstr>학교안심 알림장 TTF R</vt:lpstr>
      <vt:lpstr>Calibri</vt:lpstr>
      <vt:lpstr>페이퍼로지 7 Bold</vt:lpstr>
      <vt:lpstr>프리젠테이션 6 SemiBold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Bold Minimalist Project Proposal Presentation</dc:title>
  <dc:creator>Administrator</dc:creator>
  <cp:lastModifiedBy>FullName</cp:lastModifiedBy>
  <cp:revision>103</cp:revision>
  <dcterms:created xsi:type="dcterms:W3CDTF">2006-08-16T00:00:00Z</dcterms:created>
  <dcterms:modified xsi:type="dcterms:W3CDTF">2025-12-01T08:29:00Z</dcterms:modified>
  <dc:identifier>DAG5qZLZ9dk</dc:identifier>
</cp:coreProperties>
</file>

<file path=docProps/thumbnail.jpeg>
</file>